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Arimo" panose="020B0604020202020204" charset="0"/>
      <p:regular r:id="rId24"/>
      <p:bold r:id="rId25"/>
      <p:italic r:id="rId26"/>
      <p:boldItalic r:id="rId27"/>
    </p:embeddedFont>
    <p:embeddedFont>
      <p:font typeface="Inconsolata" panose="020B0604020202020204" charset="0"/>
      <p:regular r:id="rId28"/>
      <p:bold r:id="rId29"/>
    </p:embeddedFont>
    <p:embeddedFont>
      <p:font typeface="Calibri" panose="020F0502020204030204" pitchFamily="34" charset="0"/>
      <p:regular r:id="rId30"/>
      <p:bold r:id="rId31"/>
      <p:italic r:id="rId32"/>
      <p:boldItalic r:id="rId33"/>
    </p:embeddedFont>
    <p:embeddedFont>
      <p:font typeface="Fira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bJGRj76vR83o1jbrV/sR8e/6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3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3: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2" name="Google Shape;242;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6: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 name="Google Shape;271;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8: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8: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9: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4" name="Google Shape;2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 name="Google Shape;308;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8: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2"/>
          <p:cNvSpPr>
            <a:spLocks noGrp="1"/>
          </p:cNvSpPr>
          <p:nvPr>
            <p:ph type="pic" idx="2"/>
          </p:nvPr>
        </p:nvSpPr>
        <p:spPr>
          <a:xfrm>
            <a:off x="6219826" y="1184911"/>
            <a:ext cx="7406640" cy="5848350"/>
          </a:xfrm>
          <a:prstGeom prst="rect">
            <a:avLst/>
          </a:prstGeom>
          <a:noFill/>
          <a:ln>
            <a:noFill/>
          </a:ln>
        </p:spPr>
      </p:sp>
      <p:sp>
        <p:nvSpPr>
          <p:cNvPr id="65" name="Google Shape;65;p32"/>
          <p:cNvSpPr txBox="1">
            <a:spLocks noGrp="1"/>
          </p:cNvSpPr>
          <p:nvPr>
            <p:ph type="body" idx="1"/>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66" name="Google Shape;66;p3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3"/>
          <p:cNvSpPr txBox="1">
            <a:spLocks noGrp="1"/>
          </p:cNvSpPr>
          <p:nvPr>
            <p:ph type="body" idx="1"/>
          </p:nvPr>
        </p:nvSpPr>
        <p:spPr>
          <a:xfrm rot="5400000">
            <a:off x="4704397" y="-1507807"/>
            <a:ext cx="5221606" cy="126187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2" name="Google Shape;72;p33"/>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3"/>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34"/>
          <p:cNvSpPr txBox="1">
            <a:spLocks noGrp="1"/>
          </p:cNvSpPr>
          <p:nvPr>
            <p:ph type="title"/>
          </p:nvPr>
        </p:nvSpPr>
        <p:spPr>
          <a:xfrm rot="5400000">
            <a:off x="8560117" y="2347913"/>
            <a:ext cx="6974206" cy="31546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4"/>
          <p:cNvSpPr txBox="1">
            <a:spLocks noGrp="1"/>
          </p:cNvSpPr>
          <p:nvPr>
            <p:ph type="body" idx="1"/>
          </p:nvPr>
        </p:nvSpPr>
        <p:spPr>
          <a:xfrm rot="5400000">
            <a:off x="2159317" y="-715327"/>
            <a:ext cx="6974206" cy="9281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8" name="Google Shape;78;p3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4"/>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5"/>
          <p:cNvSpPr txBox="1">
            <a:spLocks noGrp="1"/>
          </p:cNvSpPr>
          <p:nvPr>
            <p:ph type="ctrTitle"/>
          </p:nvPr>
        </p:nvSpPr>
        <p:spPr>
          <a:xfrm>
            <a:off x="1828800" y="1346836"/>
            <a:ext cx="10972800" cy="2865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5"/>
          <p:cNvSpPr txBox="1">
            <a:spLocks noGrp="1"/>
          </p:cNvSpPr>
          <p:nvPr>
            <p:ph type="subTitle" idx="1"/>
          </p:nvPr>
        </p:nvSpPr>
        <p:spPr>
          <a:xfrm>
            <a:off x="1828800" y="4322446"/>
            <a:ext cx="10972800" cy="19869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00"/>
              </a:spcBef>
              <a:spcAft>
                <a:spcPts val="0"/>
              </a:spcAft>
              <a:buClr>
                <a:schemeClr val="dk1"/>
              </a:buClr>
              <a:buSzPts val="2880"/>
              <a:buNone/>
              <a:defRPr sz="288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160"/>
              <a:buNone/>
              <a:defRPr sz="2160"/>
            </a:lvl3pPr>
            <a:lvl4pPr lvl="3" algn="ctr">
              <a:lnSpc>
                <a:spcPct val="90000"/>
              </a:lnSpc>
              <a:spcBef>
                <a:spcPts val="600"/>
              </a:spcBef>
              <a:spcAft>
                <a:spcPts val="0"/>
              </a:spcAft>
              <a:buClr>
                <a:schemeClr val="dk1"/>
              </a:buClr>
              <a:buSzPts val="1920"/>
              <a:buNone/>
              <a:defRPr sz="1920"/>
            </a:lvl4pPr>
            <a:lvl5pPr lvl="4" algn="ctr">
              <a:lnSpc>
                <a:spcPct val="90000"/>
              </a:lnSpc>
              <a:spcBef>
                <a:spcPts val="600"/>
              </a:spcBef>
              <a:spcAft>
                <a:spcPts val="0"/>
              </a:spcAft>
              <a:buClr>
                <a:schemeClr val="dk1"/>
              </a:buClr>
              <a:buSzPts val="1920"/>
              <a:buNone/>
              <a:defRPr sz="1920"/>
            </a:lvl5pPr>
            <a:lvl6pPr lvl="5" algn="ctr">
              <a:lnSpc>
                <a:spcPct val="90000"/>
              </a:lnSpc>
              <a:spcBef>
                <a:spcPts val="600"/>
              </a:spcBef>
              <a:spcAft>
                <a:spcPts val="0"/>
              </a:spcAft>
              <a:buClr>
                <a:schemeClr val="dk1"/>
              </a:buClr>
              <a:buSzPts val="1920"/>
              <a:buNone/>
              <a:defRPr sz="1920"/>
            </a:lvl6pPr>
            <a:lvl7pPr lvl="6" algn="ctr">
              <a:lnSpc>
                <a:spcPct val="90000"/>
              </a:lnSpc>
              <a:spcBef>
                <a:spcPts val="600"/>
              </a:spcBef>
              <a:spcAft>
                <a:spcPts val="0"/>
              </a:spcAft>
              <a:buClr>
                <a:schemeClr val="dk1"/>
              </a:buClr>
              <a:buSzPts val="1920"/>
              <a:buNone/>
              <a:defRPr sz="1920"/>
            </a:lvl7pPr>
            <a:lvl8pPr lvl="7" algn="ctr">
              <a:lnSpc>
                <a:spcPct val="90000"/>
              </a:lnSpc>
              <a:spcBef>
                <a:spcPts val="600"/>
              </a:spcBef>
              <a:spcAft>
                <a:spcPts val="0"/>
              </a:spcAft>
              <a:buClr>
                <a:schemeClr val="dk1"/>
              </a:buClr>
              <a:buSzPts val="1920"/>
              <a:buNone/>
              <a:defRPr sz="1920"/>
            </a:lvl8pPr>
            <a:lvl9pPr lvl="8" algn="ctr">
              <a:lnSpc>
                <a:spcPct val="90000"/>
              </a:lnSpc>
              <a:spcBef>
                <a:spcPts val="600"/>
              </a:spcBef>
              <a:spcAft>
                <a:spcPts val="0"/>
              </a:spcAft>
              <a:buClr>
                <a:schemeClr val="dk1"/>
              </a:buClr>
              <a:buSzPts val="1920"/>
              <a:buNone/>
              <a:defRPr sz="1920"/>
            </a:lvl9pPr>
          </a:lstStyle>
          <a:p>
            <a:endParaRPr/>
          </a:p>
        </p:txBody>
      </p:sp>
      <p:sp>
        <p:nvSpPr>
          <p:cNvPr id="19" name="Google Shape;19;p25"/>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6"/>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6"/>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5" name="Google Shape;25;p26"/>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7"/>
          <p:cNvSpPr txBox="1">
            <a:spLocks noGrp="1"/>
          </p:cNvSpPr>
          <p:nvPr>
            <p:ph type="title"/>
          </p:nvPr>
        </p:nvSpPr>
        <p:spPr>
          <a:xfrm>
            <a:off x="998220" y="2051686"/>
            <a:ext cx="12618720" cy="34232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7"/>
          <p:cNvSpPr txBox="1">
            <a:spLocks noGrp="1"/>
          </p:cNvSpPr>
          <p:nvPr>
            <p:ph type="body" idx="1"/>
          </p:nvPr>
        </p:nvSpPr>
        <p:spPr>
          <a:xfrm>
            <a:off x="998220" y="5507356"/>
            <a:ext cx="12618720" cy="1800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rgbClr val="888888"/>
              </a:buClr>
              <a:buSzPts val="2880"/>
              <a:buNone/>
              <a:defRPr sz="288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160"/>
              <a:buNone/>
              <a:defRPr sz="2160">
                <a:solidFill>
                  <a:srgbClr val="888888"/>
                </a:solidFill>
              </a:defRPr>
            </a:lvl3pPr>
            <a:lvl4pPr marL="1828800" lvl="3" indent="-228600" algn="l">
              <a:lnSpc>
                <a:spcPct val="90000"/>
              </a:lnSpc>
              <a:spcBef>
                <a:spcPts val="600"/>
              </a:spcBef>
              <a:spcAft>
                <a:spcPts val="0"/>
              </a:spcAft>
              <a:buClr>
                <a:srgbClr val="888888"/>
              </a:buClr>
              <a:buSzPts val="1920"/>
              <a:buNone/>
              <a:defRPr sz="1920">
                <a:solidFill>
                  <a:srgbClr val="888888"/>
                </a:solidFill>
              </a:defRPr>
            </a:lvl4pPr>
            <a:lvl5pPr marL="2286000" lvl="4" indent="-228600" algn="l">
              <a:lnSpc>
                <a:spcPct val="90000"/>
              </a:lnSpc>
              <a:spcBef>
                <a:spcPts val="600"/>
              </a:spcBef>
              <a:spcAft>
                <a:spcPts val="0"/>
              </a:spcAft>
              <a:buClr>
                <a:srgbClr val="888888"/>
              </a:buClr>
              <a:buSzPts val="1920"/>
              <a:buNone/>
              <a:defRPr sz="1920">
                <a:solidFill>
                  <a:srgbClr val="888888"/>
                </a:solidFill>
              </a:defRPr>
            </a:lvl5pPr>
            <a:lvl6pPr marL="2743200" lvl="5" indent="-228600" algn="l">
              <a:lnSpc>
                <a:spcPct val="90000"/>
              </a:lnSpc>
              <a:spcBef>
                <a:spcPts val="600"/>
              </a:spcBef>
              <a:spcAft>
                <a:spcPts val="0"/>
              </a:spcAft>
              <a:buClr>
                <a:srgbClr val="888888"/>
              </a:buClr>
              <a:buSzPts val="1920"/>
              <a:buNone/>
              <a:defRPr sz="1920">
                <a:solidFill>
                  <a:srgbClr val="888888"/>
                </a:solidFill>
              </a:defRPr>
            </a:lvl6pPr>
            <a:lvl7pPr marL="3200400" lvl="6" indent="-228600" algn="l">
              <a:lnSpc>
                <a:spcPct val="90000"/>
              </a:lnSpc>
              <a:spcBef>
                <a:spcPts val="600"/>
              </a:spcBef>
              <a:spcAft>
                <a:spcPts val="0"/>
              </a:spcAft>
              <a:buClr>
                <a:srgbClr val="888888"/>
              </a:buClr>
              <a:buSzPts val="1920"/>
              <a:buNone/>
              <a:defRPr sz="1920">
                <a:solidFill>
                  <a:srgbClr val="888888"/>
                </a:solidFill>
              </a:defRPr>
            </a:lvl7pPr>
            <a:lvl8pPr marL="3657600" lvl="7" indent="-228600" algn="l">
              <a:lnSpc>
                <a:spcPct val="90000"/>
              </a:lnSpc>
              <a:spcBef>
                <a:spcPts val="600"/>
              </a:spcBef>
              <a:spcAft>
                <a:spcPts val="0"/>
              </a:spcAft>
              <a:buClr>
                <a:srgbClr val="888888"/>
              </a:buClr>
              <a:buSzPts val="1920"/>
              <a:buNone/>
              <a:defRPr sz="1920">
                <a:solidFill>
                  <a:srgbClr val="888888"/>
                </a:solidFill>
              </a:defRPr>
            </a:lvl8pPr>
            <a:lvl9pPr marL="4114800" lvl="8" indent="-228600" algn="l">
              <a:lnSpc>
                <a:spcPct val="90000"/>
              </a:lnSpc>
              <a:spcBef>
                <a:spcPts val="600"/>
              </a:spcBef>
              <a:spcAft>
                <a:spcPts val="0"/>
              </a:spcAft>
              <a:buClr>
                <a:srgbClr val="888888"/>
              </a:buClr>
              <a:buSzPts val="1920"/>
              <a:buNone/>
              <a:defRPr sz="1920">
                <a:solidFill>
                  <a:srgbClr val="888888"/>
                </a:solidFill>
              </a:defRPr>
            </a:lvl9pPr>
          </a:lstStyle>
          <a:p>
            <a:endParaRPr/>
          </a:p>
        </p:txBody>
      </p:sp>
      <p:sp>
        <p:nvSpPr>
          <p:cNvPr id="31" name="Google Shape;31;p27"/>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8"/>
          <p:cNvSpPr txBox="1">
            <a:spLocks noGrp="1"/>
          </p:cNvSpPr>
          <p:nvPr>
            <p:ph type="body" idx="1"/>
          </p:nvPr>
        </p:nvSpPr>
        <p:spPr>
          <a:xfrm>
            <a:off x="10058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7" name="Google Shape;37;p28"/>
          <p:cNvSpPr txBox="1">
            <a:spLocks noGrp="1"/>
          </p:cNvSpPr>
          <p:nvPr>
            <p:ph type="body" idx="2"/>
          </p:nvPr>
        </p:nvSpPr>
        <p:spPr>
          <a:xfrm>
            <a:off x="74066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8" name="Google Shape;38;p28"/>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8"/>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9"/>
          <p:cNvSpPr txBox="1">
            <a:spLocks noGrp="1"/>
          </p:cNvSpPr>
          <p:nvPr>
            <p:ph type="title"/>
          </p:nvPr>
        </p:nvSpPr>
        <p:spPr>
          <a:xfrm>
            <a:off x="1007746"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9"/>
          <p:cNvSpPr txBox="1">
            <a:spLocks noGrp="1"/>
          </p:cNvSpPr>
          <p:nvPr>
            <p:ph type="body" idx="1"/>
          </p:nvPr>
        </p:nvSpPr>
        <p:spPr>
          <a:xfrm>
            <a:off x="1007746" y="2017396"/>
            <a:ext cx="6189344"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44" name="Google Shape;44;p29"/>
          <p:cNvSpPr txBox="1">
            <a:spLocks noGrp="1"/>
          </p:cNvSpPr>
          <p:nvPr>
            <p:ph type="body" idx="2"/>
          </p:nvPr>
        </p:nvSpPr>
        <p:spPr>
          <a:xfrm>
            <a:off x="1007746" y="3006090"/>
            <a:ext cx="6189344"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5" name="Google Shape;45;p29"/>
          <p:cNvSpPr txBox="1">
            <a:spLocks noGrp="1"/>
          </p:cNvSpPr>
          <p:nvPr>
            <p:ph type="body" idx="3"/>
          </p:nvPr>
        </p:nvSpPr>
        <p:spPr>
          <a:xfrm>
            <a:off x="7406640" y="2017396"/>
            <a:ext cx="6219826"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46" name="Google Shape;46;p29"/>
          <p:cNvSpPr txBox="1">
            <a:spLocks noGrp="1"/>
          </p:cNvSpPr>
          <p:nvPr>
            <p:ph type="body" idx="4"/>
          </p:nvPr>
        </p:nvSpPr>
        <p:spPr>
          <a:xfrm>
            <a:off x="7406640" y="3006090"/>
            <a:ext cx="6219826"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7" name="Google Shape;47;p29"/>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0"/>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0"/>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31"/>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1"/>
          <p:cNvSpPr txBox="1">
            <a:spLocks noGrp="1"/>
          </p:cNvSpPr>
          <p:nvPr>
            <p:ph type="body" idx="1"/>
          </p:nvPr>
        </p:nvSpPr>
        <p:spPr>
          <a:xfrm>
            <a:off x="6219826" y="1184911"/>
            <a:ext cx="7406640" cy="5848350"/>
          </a:xfrm>
          <a:prstGeom prst="rect">
            <a:avLst/>
          </a:prstGeom>
          <a:noFill/>
          <a:ln>
            <a:noFill/>
          </a:ln>
        </p:spPr>
        <p:txBody>
          <a:bodyPr spcFirstLastPara="1" wrap="square" lIns="91425" tIns="45700" rIns="91425" bIns="45700" anchor="t" anchorCtr="0">
            <a:normAutofit/>
          </a:bodyPr>
          <a:lstStyle>
            <a:lvl1pPr marL="457200" lvl="0" indent="-472440" algn="l">
              <a:lnSpc>
                <a:spcPct val="90000"/>
              </a:lnSpc>
              <a:spcBef>
                <a:spcPts val="1200"/>
              </a:spcBef>
              <a:spcAft>
                <a:spcPts val="0"/>
              </a:spcAft>
              <a:buClr>
                <a:schemeClr val="dk1"/>
              </a:buClr>
              <a:buSzPts val="3840"/>
              <a:buChar char="•"/>
              <a:defRPr sz="3840"/>
            </a:lvl1pPr>
            <a:lvl2pPr marL="914400" lvl="1" indent="-441960" algn="l">
              <a:lnSpc>
                <a:spcPct val="90000"/>
              </a:lnSpc>
              <a:spcBef>
                <a:spcPts val="600"/>
              </a:spcBef>
              <a:spcAft>
                <a:spcPts val="0"/>
              </a:spcAft>
              <a:buClr>
                <a:schemeClr val="dk1"/>
              </a:buClr>
              <a:buSzPts val="3360"/>
              <a:buChar char="•"/>
              <a:defRPr sz="3359"/>
            </a:lvl2pPr>
            <a:lvl3pPr marL="1371600" lvl="2" indent="-411480" algn="l">
              <a:lnSpc>
                <a:spcPct val="90000"/>
              </a:lnSpc>
              <a:spcBef>
                <a:spcPts val="600"/>
              </a:spcBef>
              <a:spcAft>
                <a:spcPts val="0"/>
              </a:spcAft>
              <a:buClr>
                <a:schemeClr val="dk1"/>
              </a:buClr>
              <a:buSzPts val="2880"/>
              <a:buChar char="•"/>
              <a:defRPr sz="288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58" name="Google Shape;58;p31"/>
          <p:cNvSpPr txBox="1">
            <a:spLocks noGrp="1"/>
          </p:cNvSpPr>
          <p:nvPr>
            <p:ph type="body" idx="2"/>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59" name="Google Shape;59;p31"/>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280"/>
              <a:buFont typeface="Calibri"/>
              <a:buNone/>
              <a:defRPr sz="52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200"/>
              </a:spcBef>
              <a:spcAft>
                <a:spcPts val="0"/>
              </a:spcAft>
              <a:buClr>
                <a:schemeClr val="dk1"/>
              </a:buClr>
              <a:buSzPts val="3360"/>
              <a:buFont typeface="Arial"/>
              <a:buChar char="•"/>
              <a:defRPr sz="3359" b="0" i="0" u="none" strike="noStrike" cap="none">
                <a:solidFill>
                  <a:schemeClr val="dk1"/>
                </a:solidFill>
                <a:latin typeface="Calibri"/>
                <a:ea typeface="Calibri"/>
                <a:cs typeface="Calibri"/>
                <a:sym typeface="Calibri"/>
              </a:defRPr>
            </a:lvl1pPr>
            <a:lvl2pPr marL="914400" marR="0" lvl="1" indent="-411480" algn="l" rtl="0">
              <a:lnSpc>
                <a:spcPct val="90000"/>
              </a:lnSpc>
              <a:spcBef>
                <a:spcPts val="600"/>
              </a:spcBef>
              <a:spcAft>
                <a:spcPts val="0"/>
              </a:spcAft>
              <a:buClr>
                <a:schemeClr val="dk1"/>
              </a:buClr>
              <a:buSzPts val="2880"/>
              <a:buFont typeface="Arial"/>
              <a:buChar char="•"/>
              <a:defRPr sz="288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4pPr>
            <a:lvl5pPr marL="2286000" marR="0" lvl="4"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5pPr>
            <a:lvl6pPr marL="2743200" marR="0" lvl="5"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6pPr>
            <a:lvl7pPr marL="3200400" marR="0" lvl="6"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7pPr>
            <a:lvl8pPr marL="3657600" marR="0" lvl="7"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8pPr>
            <a:lvl9pPr marL="4114800" marR="0" lvl="8"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40" b="0" i="0" u="none" strike="noStrike" cap="none">
                <a:solidFill>
                  <a:srgbClr val="888888"/>
                </a:solidFill>
                <a:latin typeface="Calibri"/>
                <a:ea typeface="Calibri"/>
                <a:cs typeface="Calibri"/>
                <a:sym typeface="Calibri"/>
              </a:defRPr>
            </a:lvl1pPr>
            <a:lvl2pPr marL="0" marR="0" lvl="1" indent="0" algn="r" rtl="0">
              <a:spcBef>
                <a:spcPts val="0"/>
              </a:spcBef>
              <a:buNone/>
              <a:defRPr sz="1440" b="0" i="0" u="none" strike="noStrike" cap="none">
                <a:solidFill>
                  <a:srgbClr val="888888"/>
                </a:solidFill>
                <a:latin typeface="Calibri"/>
                <a:ea typeface="Calibri"/>
                <a:cs typeface="Calibri"/>
                <a:sym typeface="Calibri"/>
              </a:defRPr>
            </a:lvl2pPr>
            <a:lvl3pPr marL="0" marR="0" lvl="2" indent="0" algn="r" rtl="0">
              <a:spcBef>
                <a:spcPts val="0"/>
              </a:spcBef>
              <a:buNone/>
              <a:defRPr sz="1440" b="0" i="0" u="none" strike="noStrike" cap="none">
                <a:solidFill>
                  <a:srgbClr val="888888"/>
                </a:solidFill>
                <a:latin typeface="Calibri"/>
                <a:ea typeface="Calibri"/>
                <a:cs typeface="Calibri"/>
                <a:sym typeface="Calibri"/>
              </a:defRPr>
            </a:lvl3pPr>
            <a:lvl4pPr marL="0" marR="0" lvl="3" indent="0" algn="r" rtl="0">
              <a:spcBef>
                <a:spcPts val="0"/>
              </a:spcBef>
              <a:buNone/>
              <a:defRPr sz="1440" b="0" i="0" u="none" strike="noStrike" cap="none">
                <a:solidFill>
                  <a:srgbClr val="888888"/>
                </a:solidFill>
                <a:latin typeface="Calibri"/>
                <a:ea typeface="Calibri"/>
                <a:cs typeface="Calibri"/>
                <a:sym typeface="Calibri"/>
              </a:defRPr>
            </a:lvl4pPr>
            <a:lvl5pPr marL="0" marR="0" lvl="4" indent="0" algn="r" rtl="0">
              <a:spcBef>
                <a:spcPts val="0"/>
              </a:spcBef>
              <a:buNone/>
              <a:defRPr sz="1440" b="0" i="0" u="none" strike="noStrike" cap="none">
                <a:solidFill>
                  <a:srgbClr val="888888"/>
                </a:solidFill>
                <a:latin typeface="Calibri"/>
                <a:ea typeface="Calibri"/>
                <a:cs typeface="Calibri"/>
                <a:sym typeface="Calibri"/>
              </a:defRPr>
            </a:lvl5pPr>
            <a:lvl6pPr marL="0" marR="0" lvl="5" indent="0" algn="r" rtl="0">
              <a:spcBef>
                <a:spcPts val="0"/>
              </a:spcBef>
              <a:buNone/>
              <a:defRPr sz="1440" b="0" i="0" u="none" strike="noStrike" cap="none">
                <a:solidFill>
                  <a:srgbClr val="888888"/>
                </a:solidFill>
                <a:latin typeface="Calibri"/>
                <a:ea typeface="Calibri"/>
                <a:cs typeface="Calibri"/>
                <a:sym typeface="Calibri"/>
              </a:defRPr>
            </a:lvl6pPr>
            <a:lvl7pPr marL="0" marR="0" lvl="6" indent="0" algn="r" rtl="0">
              <a:spcBef>
                <a:spcPts val="0"/>
              </a:spcBef>
              <a:buNone/>
              <a:defRPr sz="1440" b="0" i="0" u="none" strike="noStrike" cap="none">
                <a:solidFill>
                  <a:srgbClr val="888888"/>
                </a:solidFill>
                <a:latin typeface="Calibri"/>
                <a:ea typeface="Calibri"/>
                <a:cs typeface="Calibri"/>
                <a:sym typeface="Calibri"/>
              </a:defRPr>
            </a:lvl7pPr>
            <a:lvl8pPr marL="0" marR="0" lvl="7" indent="0" algn="r" rtl="0">
              <a:spcBef>
                <a:spcPts val="0"/>
              </a:spcBef>
              <a:buNone/>
              <a:defRPr sz="1440" b="0" i="0" u="none" strike="noStrike" cap="none">
                <a:solidFill>
                  <a:srgbClr val="888888"/>
                </a:solidFill>
                <a:latin typeface="Calibri"/>
                <a:ea typeface="Calibri"/>
                <a:cs typeface="Calibri"/>
                <a:sym typeface="Calibri"/>
              </a:defRPr>
            </a:lvl8pPr>
            <a:lvl9pPr marL="0" marR="0" lvl="8" indent="0" algn="r" rtl="0">
              <a:spcBef>
                <a:spcPts val="0"/>
              </a:spcBef>
              <a:buNone/>
              <a:defRPr sz="14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88" name="Google Shape;88;p1"/>
          <p:cNvSpPr/>
          <p:nvPr/>
        </p:nvSpPr>
        <p:spPr>
          <a:xfrm>
            <a:off x="6227805" y="210065"/>
            <a:ext cx="7538559" cy="2990336"/>
          </a:xfrm>
          <a:prstGeom prst="rect">
            <a:avLst/>
          </a:prstGeom>
          <a:noFill/>
          <a:ln>
            <a:noFill/>
          </a:ln>
        </p:spPr>
        <p:txBody>
          <a:bodyPr spcFirstLastPara="1" wrap="square" lIns="91425" tIns="45700" rIns="91425" bIns="45700" anchor="t" anchorCtr="0">
            <a:noAutofit/>
          </a:bodyPr>
          <a:lstStyle/>
          <a:p>
            <a:pPr marL="0" marR="0" lvl="0" indent="0" algn="l" rtl="0">
              <a:lnSpc>
                <a:spcPct val="155259"/>
              </a:lnSpc>
              <a:spcBef>
                <a:spcPts val="0"/>
              </a:spcBef>
              <a:spcAft>
                <a:spcPts val="0"/>
              </a:spcAft>
              <a:buClr>
                <a:srgbClr val="FF726D"/>
              </a:buClr>
              <a:buSzPts val="5400"/>
              <a:buFont typeface="Inconsolata"/>
              <a:buNone/>
            </a:pPr>
            <a:r>
              <a:rPr lang="en-US" sz="5400" b="1" i="0" u="none" strike="noStrike" cap="none">
                <a:solidFill>
                  <a:srgbClr val="FF726D"/>
                </a:solidFill>
                <a:latin typeface="Inconsolata"/>
                <a:ea typeface="Inconsolata"/>
                <a:cs typeface="Inconsolata"/>
                <a:sym typeface="Inconsolata"/>
              </a:rPr>
              <a:t>CT Scan Lung Cancer Classification</a:t>
            </a:r>
            <a:endParaRPr sz="5400" b="0" i="0" u="none" strike="noStrike" cap="none">
              <a:solidFill>
                <a:schemeClr val="dk1"/>
              </a:solidFill>
              <a:latin typeface="Calibri"/>
              <a:ea typeface="Calibri"/>
              <a:cs typeface="Calibri"/>
              <a:sym typeface="Calibri"/>
            </a:endParaRPr>
          </a:p>
        </p:txBody>
      </p:sp>
      <p:sp>
        <p:nvSpPr>
          <p:cNvPr id="89" name="Google Shape;89;p1"/>
          <p:cNvSpPr/>
          <p:nvPr/>
        </p:nvSpPr>
        <p:spPr>
          <a:xfrm>
            <a:off x="6030097" y="2471352"/>
            <a:ext cx="8508863" cy="4701608"/>
          </a:xfrm>
          <a:prstGeom prst="rect">
            <a:avLst/>
          </a:prstGeom>
          <a:noFill/>
          <a:ln>
            <a:noFill/>
          </a:ln>
        </p:spPr>
        <p:txBody>
          <a:bodyPr spcFirstLastPara="1" wrap="square" lIns="91425" tIns="45700" rIns="91425" bIns="45700" anchor="t" anchorCtr="0">
            <a:noAutofit/>
          </a:bodyPr>
          <a:lstStyle/>
          <a:p>
            <a:pPr marL="0" marR="0" lvl="0" indent="0" algn="l" rtl="0">
              <a:lnSpc>
                <a:spcPct val="172777"/>
              </a:lnSpc>
              <a:spcBef>
                <a:spcPts val="0"/>
              </a:spcBef>
              <a:spcAft>
                <a:spcPts val="0"/>
              </a:spcAft>
              <a:buClr>
                <a:srgbClr val="DAD1E6"/>
              </a:buClr>
              <a:buSzPts val="1800"/>
              <a:buFont typeface="Fira Sans"/>
              <a:buNone/>
            </a:pPr>
            <a:r>
              <a:rPr lang="en-US" sz="1800" b="0" i="0" u="none" strike="noStrike" cap="none" dirty="0">
                <a:solidFill>
                  <a:srgbClr val="DAD1E6"/>
                </a:solidFill>
                <a:latin typeface="Fira Sans"/>
                <a:ea typeface="Fira Sans"/>
                <a:cs typeface="Fira Sans"/>
                <a:sym typeface="Fira Sans"/>
              </a:rPr>
              <a:t>Lung cancer is a major global health issue, with early detection and classification being key to effective treatment. CT scans are commonly used for diagnosis, but human interpretation can miss subtle signs of early-stage cancer. Deep learning models offer a promising solution by recognizing intricate patterns and subtle abnormalities that are often overlooked. These models also automatically learn relevant features from data, eliminating the need for complex manual feature engineering, making them particularly useful in medical imaging.</a:t>
            </a:r>
            <a:endParaRPr dirty="0"/>
          </a:p>
          <a:p>
            <a:pPr marL="0" marR="0" lvl="0" indent="0" algn="l" rtl="0">
              <a:lnSpc>
                <a:spcPct val="194375"/>
              </a:lnSpc>
              <a:spcBef>
                <a:spcPts val="0"/>
              </a:spcBef>
              <a:spcAft>
                <a:spcPts val="0"/>
              </a:spcAft>
              <a:buClr>
                <a:srgbClr val="DAD1E6"/>
              </a:buClr>
              <a:buSzPts val="1600"/>
              <a:buFont typeface="Fira Sans"/>
              <a:buNone/>
            </a:pPr>
            <a:r>
              <a:rPr lang="en-US" sz="1600" b="1" i="0" u="none" strike="noStrike" cap="none" dirty="0">
                <a:solidFill>
                  <a:srgbClr val="DAD1E6"/>
                </a:solidFill>
                <a:latin typeface="Fira Sans"/>
                <a:ea typeface="Fira Sans"/>
                <a:cs typeface="Fira Sans"/>
                <a:sym typeface="Fira Sans"/>
              </a:rPr>
              <a:t>In this, we use a dataset containing CT scan images of lungs categorized into four classes: </a:t>
            </a:r>
            <a:r>
              <a:rPr lang="en-US" sz="1600" b="1" i="0" u="none" strike="noStrike" cap="none" dirty="0" smtClean="0">
                <a:solidFill>
                  <a:srgbClr val="DAD1E6"/>
                </a:solidFill>
                <a:latin typeface="Fira Sans"/>
                <a:ea typeface="Fira Sans"/>
                <a:cs typeface="Fira Sans"/>
                <a:sym typeface="Fira Sans"/>
              </a:rPr>
              <a:t>normal, </a:t>
            </a:r>
            <a:r>
              <a:rPr lang="en-US" sz="1600" b="1" i="0" u="none" strike="noStrike" cap="none" dirty="0">
                <a:solidFill>
                  <a:srgbClr val="DAD1E6"/>
                </a:solidFill>
                <a:latin typeface="Fira Sans"/>
                <a:ea typeface="Fira Sans"/>
                <a:cs typeface="Fira Sans"/>
                <a:sym typeface="Fira Sans"/>
              </a:rPr>
              <a:t>squamous cell carcinoma, adenocarcinoma, and large cell carcinoma.</a:t>
            </a:r>
            <a:endParaRPr dirty="0"/>
          </a:p>
        </p:txBody>
      </p:sp>
      <p:sp>
        <p:nvSpPr>
          <p:cNvPr id="90" name="Google Shape;90;p1"/>
          <p:cNvSpPr/>
          <p:nvPr/>
        </p:nvSpPr>
        <p:spPr>
          <a:xfrm>
            <a:off x="6350437" y="7023378"/>
            <a:ext cx="394930" cy="394930"/>
          </a:xfrm>
          <a:prstGeom prst="roundRect">
            <a:avLst>
              <a:gd name="adj" fmla="val 23151155"/>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 descr="preencoded.png"/>
          <p:cNvPicPr preferRelativeResize="0"/>
          <p:nvPr/>
        </p:nvPicPr>
        <p:blipFill rotWithShape="1">
          <a:blip r:embed="rId4">
            <a:alphaModFix/>
          </a:blip>
          <a:srcRect/>
          <a:stretch/>
        </p:blipFill>
        <p:spPr>
          <a:xfrm>
            <a:off x="6358056" y="7579360"/>
            <a:ext cx="672664" cy="447040"/>
          </a:xfrm>
          <a:prstGeom prst="rect">
            <a:avLst/>
          </a:prstGeom>
          <a:noFill/>
          <a:ln>
            <a:noFill/>
          </a:ln>
        </p:spPr>
      </p:pic>
      <p:sp>
        <p:nvSpPr>
          <p:cNvPr id="92" name="Google Shape;92;p1"/>
          <p:cNvSpPr/>
          <p:nvPr/>
        </p:nvSpPr>
        <p:spPr>
          <a:xfrm>
            <a:off x="7260017" y="7405409"/>
            <a:ext cx="5160724" cy="716677"/>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rgbClr val="DAD1E6"/>
              </a:buClr>
              <a:buSzPts val="2430"/>
              <a:buFont typeface="Fira Sans"/>
              <a:buNone/>
            </a:pPr>
            <a:r>
              <a:rPr lang="en-US" sz="2430" b="1" i="0" u="none" strike="noStrike" cap="none" dirty="0">
                <a:solidFill>
                  <a:srgbClr val="DAD1E6"/>
                </a:solidFill>
                <a:latin typeface="Fira Sans"/>
                <a:ea typeface="Fira Sans"/>
                <a:cs typeface="Fira Sans"/>
                <a:sym typeface="Fira Sans"/>
              </a:rPr>
              <a:t>by SAWAIRA IQBAL</a:t>
            </a:r>
            <a:endParaRPr sz="243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p:nvPr/>
        </p:nvSpPr>
        <p:spPr>
          <a:xfrm>
            <a:off x="642551" y="902043"/>
            <a:ext cx="6102637" cy="54476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rgbClr val="FF0000"/>
                </a:solidFill>
                <a:latin typeface="Calibri"/>
                <a:ea typeface="Calibri"/>
                <a:cs typeface="Calibri"/>
                <a:sym typeface="Calibri"/>
              </a:rPr>
              <a:t>Preprocessing:</a:t>
            </a:r>
            <a:r>
              <a:rPr lang="en-US" sz="4000">
                <a:solidFill>
                  <a:srgbClr val="FF0000"/>
                </a:solidFill>
                <a:latin typeface="Calibri"/>
                <a:ea typeface="Calibri"/>
                <a:cs typeface="Calibri"/>
                <a:sym typeface="Calibri"/>
              </a:rPr>
              <a:t>🔍</a:t>
            </a:r>
            <a:endParaRPr/>
          </a:p>
          <a:p>
            <a:pPr marL="0" marR="0" lvl="0" indent="0" algn="l" rtl="0">
              <a:spcBef>
                <a:spcPts val="0"/>
              </a:spcBef>
              <a:spcAft>
                <a:spcPts val="0"/>
              </a:spcAft>
              <a:buNone/>
            </a:pPr>
            <a:endParaRPr sz="2800">
              <a:solidFill>
                <a:srgbClr val="FF0000"/>
              </a:solidFill>
              <a:latin typeface="Calibri"/>
              <a:ea typeface="Calibri"/>
              <a:cs typeface="Calibri"/>
              <a:sym typeface="Calibri"/>
            </a:endParaRPr>
          </a:p>
          <a:p>
            <a:pPr marL="0" marR="0" lvl="0" indent="0" algn="l" rtl="0">
              <a:spcBef>
                <a:spcPts val="0"/>
              </a:spcBef>
              <a:spcAft>
                <a:spcPts val="0"/>
              </a:spcAft>
              <a:buNone/>
            </a:pPr>
            <a:r>
              <a:rPr lang="en-US" sz="40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ImageDataGenerator Setup:</a:t>
            </a:r>
            <a:endParaRPr sz="2400">
              <a:solidFill>
                <a:schemeClr val="dk1"/>
              </a:solidFill>
              <a:latin typeface="Calibri"/>
              <a:ea typeface="Calibri"/>
              <a:cs typeface="Calibri"/>
              <a:sym typeface="Calibri"/>
            </a:endParaRPr>
          </a:p>
          <a:p>
            <a:pPr marL="0" marR="0" lvl="0" indent="-88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Configures image data generators for training, validation, and testing datasets.</a:t>
            </a:r>
            <a:endParaRPr/>
          </a:p>
          <a:p>
            <a:pPr marL="0" marR="0" lvl="0" indent="-88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Normalizes image pixel values to a range of 0 to 1 to ensure consistent feature scale across all input images</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Uniform Image Scaling:</a:t>
            </a:r>
            <a:endParaRPr sz="2400">
              <a:solidFill>
                <a:schemeClr val="dk1"/>
              </a:solidFill>
              <a:latin typeface="Calibri"/>
              <a:ea typeface="Calibri"/>
              <a:cs typeface="Calibri"/>
              <a:sym typeface="Calibri"/>
            </a:endParaRPr>
          </a:p>
          <a:p>
            <a:pPr marL="0" marR="0" lvl="0" indent="-1016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Facilitates efficient gradient descent by standardizing the scale of input features, leading to faster convergence.</a:t>
            </a:r>
            <a:endParaRPr/>
          </a:p>
          <a:p>
            <a:pPr marL="0" marR="0" lvl="0" indent="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Image Resizing and Batch Processing:</a:t>
            </a:r>
            <a:endParaRPr sz="2400">
              <a:solidFill>
                <a:schemeClr val="dk1"/>
              </a:solidFill>
              <a:latin typeface="Calibri"/>
              <a:ea typeface="Calibri"/>
              <a:cs typeface="Calibri"/>
              <a:sym typeface="Calibri"/>
            </a:endParaRPr>
          </a:p>
          <a:p>
            <a:pPr marL="0" marR="0" lvl="0" indent="-88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Resizes incoming images to (305, 430, 3) to match the expected input shape of the neural network.</a:t>
            </a:r>
            <a:endParaRPr/>
          </a:p>
          <a:p>
            <a:pPr marL="0" marR="0" lvl="0" indent="-8890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Processes images in batches of 32, optimizing memory usage and computational speed during training.</a:t>
            </a:r>
            <a:endParaRPr/>
          </a:p>
        </p:txBody>
      </p:sp>
      <p:pic>
        <p:nvPicPr>
          <p:cNvPr id="203" name="Google Shape;203;p10"/>
          <p:cNvPicPr preferRelativeResize="0"/>
          <p:nvPr/>
        </p:nvPicPr>
        <p:blipFill rotWithShape="1">
          <a:blip r:embed="rId3">
            <a:alphaModFix/>
          </a:blip>
          <a:srcRect/>
          <a:stretch/>
        </p:blipFill>
        <p:spPr>
          <a:xfrm>
            <a:off x="6992323" y="1768701"/>
            <a:ext cx="7242661" cy="50196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1"/>
          <p:cNvSpPr txBox="1"/>
          <p:nvPr/>
        </p:nvSpPr>
        <p:spPr>
          <a:xfrm>
            <a:off x="420130" y="332495"/>
            <a:ext cx="1170184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rgbClr val="FF0000"/>
                </a:solidFill>
                <a:latin typeface="Calibri"/>
                <a:ea typeface="Calibri"/>
                <a:cs typeface="Calibri"/>
                <a:sym typeface="Calibri"/>
              </a:rPr>
              <a:t>CNN Model Architecture</a:t>
            </a:r>
            <a:endParaRPr/>
          </a:p>
        </p:txBody>
      </p:sp>
      <p:pic>
        <p:nvPicPr>
          <p:cNvPr id="209" name="Google Shape;209;p11"/>
          <p:cNvPicPr preferRelativeResize="0"/>
          <p:nvPr/>
        </p:nvPicPr>
        <p:blipFill rotWithShape="1">
          <a:blip r:embed="rId3">
            <a:alphaModFix/>
          </a:blip>
          <a:srcRect/>
          <a:stretch/>
        </p:blipFill>
        <p:spPr>
          <a:xfrm>
            <a:off x="-746190" y="1255825"/>
            <a:ext cx="3983523" cy="7079413"/>
          </a:xfrm>
          <a:prstGeom prst="rect">
            <a:avLst/>
          </a:prstGeom>
          <a:noFill/>
          <a:ln>
            <a:noFill/>
          </a:ln>
        </p:spPr>
      </p:pic>
      <p:pic>
        <p:nvPicPr>
          <p:cNvPr id="210" name="Google Shape;210;p11"/>
          <p:cNvPicPr preferRelativeResize="0"/>
          <p:nvPr/>
        </p:nvPicPr>
        <p:blipFill rotWithShape="1">
          <a:blip r:embed="rId4">
            <a:alphaModFix/>
          </a:blip>
          <a:srcRect/>
          <a:stretch/>
        </p:blipFill>
        <p:spPr>
          <a:xfrm>
            <a:off x="2475726" y="1429040"/>
            <a:ext cx="9201408" cy="4142214"/>
          </a:xfrm>
          <a:prstGeom prst="rect">
            <a:avLst/>
          </a:prstGeom>
          <a:noFill/>
          <a:ln>
            <a:noFill/>
          </a:ln>
        </p:spPr>
      </p:pic>
      <p:pic>
        <p:nvPicPr>
          <p:cNvPr id="211" name="Google Shape;211;p11"/>
          <p:cNvPicPr preferRelativeResize="0"/>
          <p:nvPr/>
        </p:nvPicPr>
        <p:blipFill rotWithShape="1">
          <a:blip r:embed="rId5">
            <a:alphaModFix/>
          </a:blip>
          <a:srcRect/>
          <a:stretch/>
        </p:blipFill>
        <p:spPr>
          <a:xfrm>
            <a:off x="7982463" y="3368885"/>
            <a:ext cx="5560541" cy="47511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2"/>
          <p:cNvPicPr preferRelativeResize="0"/>
          <p:nvPr/>
        </p:nvPicPr>
        <p:blipFill rotWithShape="1">
          <a:blip r:embed="rId3">
            <a:alphaModFix/>
          </a:blip>
          <a:srcRect/>
          <a:stretch/>
        </p:blipFill>
        <p:spPr>
          <a:xfrm>
            <a:off x="822878" y="803326"/>
            <a:ext cx="8099829" cy="5676323"/>
          </a:xfrm>
          <a:prstGeom prst="rect">
            <a:avLst/>
          </a:prstGeom>
          <a:noFill/>
          <a:ln>
            <a:noFill/>
          </a:ln>
        </p:spPr>
      </p:pic>
      <p:sp>
        <p:nvSpPr>
          <p:cNvPr id="217" name="Google Shape;217;p12"/>
          <p:cNvSpPr/>
          <p:nvPr/>
        </p:nvSpPr>
        <p:spPr>
          <a:xfrm flipH="1">
            <a:off x="9712410" y="1333845"/>
            <a:ext cx="4399005" cy="1785104"/>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dk1"/>
              </a:buClr>
              <a:buSzPts val="1800"/>
              <a:buFont typeface="Arimo"/>
              <a:buChar char="•"/>
            </a:pPr>
            <a:r>
              <a:rPr lang="en-US" sz="1800" b="1" i="0" u="none" strike="noStrike" cap="none">
                <a:solidFill>
                  <a:schemeClr val="dk1"/>
                </a:solidFill>
                <a:latin typeface="Arimo"/>
                <a:ea typeface="Arimo"/>
                <a:cs typeface="Arimo"/>
                <a:sym typeface="Arimo"/>
              </a:rPr>
              <a:t>verbose=0</a:t>
            </a:r>
            <a:r>
              <a:rPr lang="en-US" sz="1600" b="0" i="0" u="none" strike="noStrike" cap="none">
                <a:solidFill>
                  <a:schemeClr val="dk1"/>
                </a:solidFill>
                <a:latin typeface="Calibri"/>
                <a:ea typeface="Calibri"/>
                <a:cs typeface="Calibri"/>
                <a:sym typeface="Calibri"/>
              </a:rPr>
              <a:t>: No output will be shown.</a:t>
            </a:r>
            <a:endParaRPr sz="40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mo"/>
              <a:buChar char="•"/>
            </a:pPr>
            <a:r>
              <a:rPr lang="en-US" sz="1800" b="1" i="0" u="none" strike="noStrike" cap="none">
                <a:solidFill>
                  <a:schemeClr val="dk1"/>
                </a:solidFill>
                <a:latin typeface="Arimo"/>
                <a:ea typeface="Arimo"/>
                <a:cs typeface="Arimo"/>
                <a:sym typeface="Arimo"/>
              </a:rPr>
              <a:t>verbose=1</a:t>
            </a:r>
            <a:r>
              <a:rPr lang="en-US" sz="1600" b="0" i="0" u="none" strike="noStrike" cap="none">
                <a:solidFill>
                  <a:schemeClr val="dk1"/>
                </a:solidFill>
                <a:latin typeface="Calibri"/>
                <a:ea typeface="Calibri"/>
                <a:cs typeface="Calibri"/>
                <a:sym typeface="Calibri"/>
              </a:rPr>
              <a:t>: Shows a progress bar with the training progress for each epoch.</a:t>
            </a:r>
            <a:endParaRPr sz="40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mo"/>
              <a:buChar char="•"/>
            </a:pPr>
            <a:r>
              <a:rPr lang="en-US" sz="1800" b="1" i="0" u="none" strike="noStrike" cap="none">
                <a:solidFill>
                  <a:schemeClr val="dk1"/>
                </a:solidFill>
                <a:latin typeface="Arimo"/>
                <a:ea typeface="Arimo"/>
                <a:cs typeface="Arimo"/>
                <a:sym typeface="Arimo"/>
              </a:rPr>
              <a:t>verbose=2</a:t>
            </a:r>
            <a:r>
              <a:rPr lang="en-US" sz="1600" b="0" i="0" u="none" strike="noStrike" cap="none">
                <a:solidFill>
                  <a:schemeClr val="dk1"/>
                </a:solidFill>
                <a:latin typeface="Calibri"/>
                <a:ea typeface="Calibri"/>
                <a:cs typeface="Calibri"/>
                <a:sym typeface="Calibri"/>
              </a:rPr>
              <a:t>: Prints the loss and accuracy for each epoch on separate lines.</a:t>
            </a:r>
            <a:r>
              <a:rPr lang="en-US" sz="4000" b="0" i="0" u="none" strike="noStrike" cap="none">
                <a:solidFill>
                  <a:schemeClr val="dk1"/>
                </a:solidFill>
                <a:latin typeface="Arial"/>
                <a:ea typeface="Arial"/>
                <a:cs typeface="Arial"/>
                <a:sym typeface="Arial"/>
              </a:rPr>
              <a:t> </a:t>
            </a:r>
            <a:endParaRPr/>
          </a:p>
        </p:txBody>
      </p:sp>
      <p:pic>
        <p:nvPicPr>
          <p:cNvPr id="218" name="Google Shape;218;p12"/>
          <p:cNvPicPr preferRelativeResize="0"/>
          <p:nvPr/>
        </p:nvPicPr>
        <p:blipFill rotWithShape="1">
          <a:blip r:embed="rId4">
            <a:alphaModFix/>
          </a:blip>
          <a:srcRect/>
          <a:stretch/>
        </p:blipFill>
        <p:spPr>
          <a:xfrm>
            <a:off x="4267561" y="6753585"/>
            <a:ext cx="6622571" cy="673783"/>
          </a:xfrm>
          <a:prstGeom prst="rect">
            <a:avLst/>
          </a:prstGeom>
          <a:noFill/>
          <a:ln>
            <a:noFill/>
          </a:ln>
        </p:spPr>
      </p:pic>
      <p:pic>
        <p:nvPicPr>
          <p:cNvPr id="219" name="Google Shape;219;p12"/>
          <p:cNvPicPr preferRelativeResize="0"/>
          <p:nvPr/>
        </p:nvPicPr>
        <p:blipFill rotWithShape="1">
          <a:blip r:embed="rId5">
            <a:alphaModFix/>
          </a:blip>
          <a:srcRect/>
          <a:stretch/>
        </p:blipFill>
        <p:spPr>
          <a:xfrm>
            <a:off x="8922707" y="3707028"/>
            <a:ext cx="4901587" cy="33269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3"/>
          <p:cNvPicPr preferRelativeResize="0"/>
          <p:nvPr/>
        </p:nvPicPr>
        <p:blipFill rotWithShape="1">
          <a:blip r:embed="rId3">
            <a:alphaModFix/>
          </a:blip>
          <a:srcRect b="92394"/>
          <a:stretch/>
        </p:blipFill>
        <p:spPr>
          <a:xfrm>
            <a:off x="-210527" y="188592"/>
            <a:ext cx="16858813" cy="1145938"/>
          </a:xfrm>
          <a:prstGeom prst="rect">
            <a:avLst/>
          </a:prstGeom>
          <a:noFill/>
          <a:ln>
            <a:noFill/>
          </a:ln>
        </p:spPr>
      </p:pic>
      <p:pic>
        <p:nvPicPr>
          <p:cNvPr id="225" name="Google Shape;225;p13"/>
          <p:cNvPicPr preferRelativeResize="0"/>
          <p:nvPr/>
        </p:nvPicPr>
        <p:blipFill rotWithShape="1">
          <a:blip r:embed="rId4">
            <a:alphaModFix/>
          </a:blip>
          <a:srcRect/>
          <a:stretch/>
        </p:blipFill>
        <p:spPr>
          <a:xfrm>
            <a:off x="805901" y="1771040"/>
            <a:ext cx="7861047" cy="663242"/>
          </a:xfrm>
          <a:prstGeom prst="rect">
            <a:avLst/>
          </a:prstGeom>
          <a:noFill/>
          <a:ln>
            <a:noFill/>
          </a:ln>
        </p:spPr>
      </p:pic>
      <p:pic>
        <p:nvPicPr>
          <p:cNvPr id="226" name="Google Shape;226;p13"/>
          <p:cNvPicPr preferRelativeResize="0"/>
          <p:nvPr/>
        </p:nvPicPr>
        <p:blipFill rotWithShape="1">
          <a:blip r:embed="rId5">
            <a:alphaModFix/>
          </a:blip>
          <a:srcRect/>
          <a:stretch/>
        </p:blipFill>
        <p:spPr>
          <a:xfrm>
            <a:off x="805900" y="2661525"/>
            <a:ext cx="5868629" cy="3331501"/>
          </a:xfrm>
          <a:prstGeom prst="rect">
            <a:avLst/>
          </a:prstGeom>
          <a:noFill/>
          <a:ln>
            <a:noFill/>
          </a:ln>
        </p:spPr>
      </p:pic>
      <p:pic>
        <p:nvPicPr>
          <p:cNvPr id="227" name="Google Shape;227;p13"/>
          <p:cNvPicPr preferRelativeResize="0"/>
          <p:nvPr/>
        </p:nvPicPr>
        <p:blipFill rotWithShape="1">
          <a:blip r:embed="rId6">
            <a:alphaModFix/>
          </a:blip>
          <a:srcRect/>
          <a:stretch/>
        </p:blipFill>
        <p:spPr>
          <a:xfrm>
            <a:off x="6971091" y="2524802"/>
            <a:ext cx="6293173" cy="3791145"/>
          </a:xfrm>
          <a:prstGeom prst="rect">
            <a:avLst/>
          </a:prstGeom>
          <a:noFill/>
          <a:ln>
            <a:noFill/>
          </a:ln>
        </p:spPr>
      </p:pic>
      <p:pic>
        <p:nvPicPr>
          <p:cNvPr id="228" name="Google Shape;228;p13"/>
          <p:cNvPicPr preferRelativeResize="0"/>
          <p:nvPr/>
        </p:nvPicPr>
        <p:blipFill rotWithShape="1">
          <a:blip r:embed="rId7">
            <a:alphaModFix/>
          </a:blip>
          <a:srcRect/>
          <a:stretch/>
        </p:blipFill>
        <p:spPr>
          <a:xfrm>
            <a:off x="3465711" y="6660452"/>
            <a:ext cx="6669474" cy="8457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4"/>
          <p:cNvPicPr preferRelativeResize="0"/>
          <p:nvPr/>
        </p:nvPicPr>
        <p:blipFill rotWithShape="1">
          <a:blip r:embed="rId3">
            <a:alphaModFix/>
          </a:blip>
          <a:srcRect/>
          <a:stretch/>
        </p:blipFill>
        <p:spPr>
          <a:xfrm>
            <a:off x="876101" y="1028167"/>
            <a:ext cx="7563564" cy="824722"/>
          </a:xfrm>
          <a:prstGeom prst="rect">
            <a:avLst/>
          </a:prstGeom>
          <a:noFill/>
          <a:ln>
            <a:noFill/>
          </a:ln>
        </p:spPr>
      </p:pic>
      <p:pic>
        <p:nvPicPr>
          <p:cNvPr id="234" name="Google Shape;234;p14"/>
          <p:cNvPicPr preferRelativeResize="0"/>
          <p:nvPr/>
        </p:nvPicPr>
        <p:blipFill rotWithShape="1">
          <a:blip r:embed="rId4">
            <a:alphaModFix/>
          </a:blip>
          <a:srcRect/>
          <a:stretch/>
        </p:blipFill>
        <p:spPr>
          <a:xfrm>
            <a:off x="876101" y="1852889"/>
            <a:ext cx="3954456" cy="1637121"/>
          </a:xfrm>
          <a:prstGeom prst="rect">
            <a:avLst/>
          </a:prstGeom>
          <a:noFill/>
          <a:ln>
            <a:noFill/>
          </a:ln>
        </p:spPr>
      </p:pic>
      <p:pic>
        <p:nvPicPr>
          <p:cNvPr id="235" name="Google Shape;235;p14"/>
          <p:cNvPicPr preferRelativeResize="0"/>
          <p:nvPr/>
        </p:nvPicPr>
        <p:blipFill rotWithShape="1">
          <a:blip r:embed="rId5">
            <a:alphaModFix/>
          </a:blip>
          <a:srcRect/>
          <a:stretch/>
        </p:blipFill>
        <p:spPr>
          <a:xfrm>
            <a:off x="876101" y="3811232"/>
            <a:ext cx="5460151" cy="2923200"/>
          </a:xfrm>
          <a:prstGeom prst="rect">
            <a:avLst/>
          </a:prstGeom>
          <a:noFill/>
          <a:ln>
            <a:noFill/>
          </a:ln>
        </p:spPr>
      </p:pic>
      <p:pic>
        <p:nvPicPr>
          <p:cNvPr id="236" name="Google Shape;236;p14"/>
          <p:cNvPicPr preferRelativeResize="0"/>
          <p:nvPr/>
        </p:nvPicPr>
        <p:blipFill rotWithShape="1">
          <a:blip r:embed="rId6">
            <a:alphaModFix/>
          </a:blip>
          <a:srcRect/>
          <a:stretch/>
        </p:blipFill>
        <p:spPr>
          <a:xfrm>
            <a:off x="6377150" y="6470804"/>
            <a:ext cx="7397598" cy="777284"/>
          </a:xfrm>
          <a:prstGeom prst="rect">
            <a:avLst/>
          </a:prstGeom>
          <a:noFill/>
          <a:ln>
            <a:noFill/>
          </a:ln>
        </p:spPr>
      </p:pic>
      <p:pic>
        <p:nvPicPr>
          <p:cNvPr id="237" name="Google Shape;237;p14"/>
          <p:cNvPicPr preferRelativeResize="0"/>
          <p:nvPr/>
        </p:nvPicPr>
        <p:blipFill rotWithShape="1">
          <a:blip r:embed="rId7">
            <a:alphaModFix/>
          </a:blip>
          <a:srcRect/>
          <a:stretch/>
        </p:blipFill>
        <p:spPr>
          <a:xfrm>
            <a:off x="7604706" y="2370214"/>
            <a:ext cx="5555885" cy="3771093"/>
          </a:xfrm>
          <a:prstGeom prst="rect">
            <a:avLst/>
          </a:prstGeom>
          <a:noFill/>
          <a:ln>
            <a:noFill/>
          </a:ln>
        </p:spPr>
      </p:pic>
      <p:sp>
        <p:nvSpPr>
          <p:cNvPr id="238" name="Google Shape;238;p14"/>
          <p:cNvSpPr txBox="1"/>
          <p:nvPr/>
        </p:nvSpPr>
        <p:spPr>
          <a:xfrm>
            <a:off x="1902941" y="172995"/>
            <a:ext cx="92552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Calibri"/>
                <a:ea typeface="Calibri"/>
                <a:cs typeface="Calibri"/>
                <a:sym typeface="Calibri"/>
              </a:rPr>
              <a:t>Hyperparameter Tunning On ResNet50: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0" y="0"/>
            <a:ext cx="14630400" cy="8229600"/>
          </a:xfrm>
          <a:prstGeom prst="rect">
            <a:avLst/>
          </a:prstGeom>
          <a:solidFill>
            <a:srgbClr val="24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15" descr="preencoded.png"/>
          <p:cNvPicPr preferRelativeResize="0"/>
          <p:nvPr/>
        </p:nvPicPr>
        <p:blipFill rotWithShape="1">
          <a:blip r:embed="rId3">
            <a:alphaModFix/>
          </a:blip>
          <a:srcRect/>
          <a:stretch/>
        </p:blipFill>
        <p:spPr>
          <a:xfrm>
            <a:off x="10972800" y="0"/>
            <a:ext cx="3657600" cy="8229600"/>
          </a:xfrm>
          <a:prstGeom prst="rect">
            <a:avLst/>
          </a:prstGeom>
          <a:noFill/>
          <a:ln>
            <a:noFill/>
          </a:ln>
        </p:spPr>
      </p:pic>
      <p:sp>
        <p:nvSpPr>
          <p:cNvPr id="247" name="Google Shape;247;p15"/>
          <p:cNvSpPr/>
          <p:nvPr/>
        </p:nvSpPr>
        <p:spPr>
          <a:xfrm>
            <a:off x="814268" y="1003340"/>
            <a:ext cx="8724305" cy="726996"/>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580"/>
              <a:buFont typeface="Inconsolata"/>
              <a:buNone/>
            </a:pPr>
            <a:r>
              <a:rPr lang="en-US" sz="4580" b="1">
                <a:solidFill>
                  <a:srgbClr val="FF726D"/>
                </a:solidFill>
                <a:latin typeface="Inconsolata"/>
                <a:ea typeface="Inconsolata"/>
                <a:cs typeface="Inconsolata"/>
                <a:sym typeface="Inconsolata"/>
              </a:rPr>
              <a:t>Achieving Exceptional Accuracy</a:t>
            </a:r>
            <a:endParaRPr sz="4580">
              <a:solidFill>
                <a:schemeClr val="dk1"/>
              </a:solidFill>
              <a:latin typeface="Calibri"/>
              <a:ea typeface="Calibri"/>
              <a:cs typeface="Calibri"/>
              <a:sym typeface="Calibri"/>
            </a:endParaRPr>
          </a:p>
        </p:txBody>
      </p:sp>
      <p:sp>
        <p:nvSpPr>
          <p:cNvPr id="248" name="Google Shape;248;p15"/>
          <p:cNvSpPr/>
          <p:nvPr/>
        </p:nvSpPr>
        <p:spPr>
          <a:xfrm>
            <a:off x="814268" y="2079308"/>
            <a:ext cx="4555808" cy="2829282"/>
          </a:xfrm>
          <a:prstGeom prst="roundRect">
            <a:avLst>
              <a:gd name="adj" fmla="val 2467"/>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1046917" y="2311956"/>
            <a:ext cx="3489127" cy="363498"/>
          </a:xfrm>
          <a:prstGeom prst="rect">
            <a:avLst/>
          </a:prstGeom>
          <a:noFill/>
          <a:ln>
            <a:noFill/>
          </a:ln>
        </p:spPr>
        <p:txBody>
          <a:bodyPr spcFirstLastPara="1" wrap="square" lIns="91425" tIns="45700" rIns="91425" bIns="45700" anchor="t" anchorCtr="0">
            <a:noAutofit/>
          </a:bodyPr>
          <a:lstStyle/>
          <a:p>
            <a:pPr marL="0" marR="0" lvl="0" indent="0" algn="l" rtl="0">
              <a:lnSpc>
                <a:spcPct val="125021"/>
              </a:lnSpc>
              <a:spcBef>
                <a:spcPts val="0"/>
              </a:spcBef>
              <a:spcAft>
                <a:spcPts val="0"/>
              </a:spcAft>
              <a:buClr>
                <a:srgbClr val="FF726D"/>
              </a:buClr>
              <a:buSzPts val="2290"/>
              <a:buFont typeface="Inconsolata"/>
              <a:buNone/>
            </a:pPr>
            <a:r>
              <a:rPr lang="en-US" sz="2290" b="1">
                <a:solidFill>
                  <a:srgbClr val="FF726D"/>
                </a:solidFill>
                <a:latin typeface="Inconsolata"/>
                <a:ea typeface="Inconsolata"/>
                <a:cs typeface="Inconsolata"/>
                <a:sym typeface="Inconsolata"/>
              </a:rPr>
              <a:t>Initial Model Accuracies</a:t>
            </a:r>
            <a:endParaRPr sz="2290">
              <a:solidFill>
                <a:schemeClr val="dk1"/>
              </a:solidFill>
              <a:latin typeface="Calibri"/>
              <a:ea typeface="Calibri"/>
              <a:cs typeface="Calibri"/>
              <a:sym typeface="Calibri"/>
            </a:endParaRPr>
          </a:p>
        </p:txBody>
      </p:sp>
      <p:sp>
        <p:nvSpPr>
          <p:cNvPr id="250" name="Google Shape;250;p15"/>
          <p:cNvSpPr/>
          <p:nvPr/>
        </p:nvSpPr>
        <p:spPr>
          <a:xfrm>
            <a:off x="1046917" y="2814995"/>
            <a:ext cx="4090511" cy="1860947"/>
          </a:xfrm>
          <a:prstGeom prst="rect">
            <a:avLst/>
          </a:prstGeom>
          <a:noFill/>
          <a:ln>
            <a:noFill/>
          </a:ln>
        </p:spPr>
        <p:txBody>
          <a:bodyPr spcFirstLastPara="1" wrap="square" lIns="91425" tIns="45700" rIns="91425" bIns="45700" anchor="t" anchorCtr="0">
            <a:noAutofit/>
          </a:bodyPr>
          <a:lstStyle/>
          <a:p>
            <a:pPr marL="0" marR="0" lvl="0" indent="0" algn="l" rtl="0">
              <a:lnSpc>
                <a:spcPct val="159989"/>
              </a:lnSpc>
              <a:spcBef>
                <a:spcPts val="0"/>
              </a:spcBef>
              <a:spcAft>
                <a:spcPts val="0"/>
              </a:spcAft>
              <a:buClr>
                <a:srgbClr val="DAD1E6"/>
              </a:buClr>
              <a:buSzPts val="1832"/>
              <a:buFont typeface="Fira Sans"/>
              <a:buNone/>
            </a:pPr>
            <a:r>
              <a:rPr lang="en-US" sz="1832">
                <a:solidFill>
                  <a:srgbClr val="DAD1E6"/>
                </a:solidFill>
                <a:latin typeface="Fira Sans"/>
                <a:ea typeface="Fira Sans"/>
                <a:cs typeface="Fira Sans"/>
                <a:sym typeface="Fira Sans"/>
              </a:rPr>
              <a:t>Before hyperparameter tuning, the models achieved the following test accuracies: ResNet50 (86%), DenseNet201 (88%), and EfficientNetB4 (90%).</a:t>
            </a:r>
            <a:endParaRPr sz="1832">
              <a:solidFill>
                <a:schemeClr val="dk1"/>
              </a:solidFill>
              <a:latin typeface="Calibri"/>
              <a:ea typeface="Calibri"/>
              <a:cs typeface="Calibri"/>
              <a:sym typeface="Calibri"/>
            </a:endParaRPr>
          </a:p>
        </p:txBody>
      </p:sp>
      <p:sp>
        <p:nvSpPr>
          <p:cNvPr id="251" name="Google Shape;251;p15"/>
          <p:cNvSpPr/>
          <p:nvPr/>
        </p:nvSpPr>
        <p:spPr>
          <a:xfrm>
            <a:off x="5602724" y="2079308"/>
            <a:ext cx="4555808" cy="2829282"/>
          </a:xfrm>
          <a:prstGeom prst="roundRect">
            <a:avLst>
              <a:gd name="adj" fmla="val 2467"/>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5835372" y="2311956"/>
            <a:ext cx="3343751" cy="363498"/>
          </a:xfrm>
          <a:prstGeom prst="rect">
            <a:avLst/>
          </a:prstGeom>
          <a:noFill/>
          <a:ln>
            <a:noFill/>
          </a:ln>
        </p:spPr>
        <p:txBody>
          <a:bodyPr spcFirstLastPara="1" wrap="square" lIns="91425" tIns="45700" rIns="91425" bIns="45700" anchor="t" anchorCtr="0">
            <a:noAutofit/>
          </a:bodyPr>
          <a:lstStyle/>
          <a:p>
            <a:pPr marL="0" marR="0" lvl="0" indent="0" algn="l" rtl="0">
              <a:lnSpc>
                <a:spcPct val="125021"/>
              </a:lnSpc>
              <a:spcBef>
                <a:spcPts val="0"/>
              </a:spcBef>
              <a:spcAft>
                <a:spcPts val="0"/>
              </a:spcAft>
              <a:buClr>
                <a:srgbClr val="FF726D"/>
              </a:buClr>
              <a:buSzPts val="2290"/>
              <a:buFont typeface="Inconsolata"/>
              <a:buNone/>
            </a:pPr>
            <a:r>
              <a:rPr lang="en-US" sz="2290" b="1">
                <a:solidFill>
                  <a:srgbClr val="FF726D"/>
                </a:solidFill>
                <a:latin typeface="Inconsolata"/>
                <a:ea typeface="Inconsolata"/>
                <a:cs typeface="Inconsolata"/>
                <a:sym typeface="Inconsolata"/>
              </a:rPr>
              <a:t>Tuning for Optimization</a:t>
            </a:r>
            <a:endParaRPr sz="2290">
              <a:solidFill>
                <a:schemeClr val="dk1"/>
              </a:solidFill>
              <a:latin typeface="Calibri"/>
              <a:ea typeface="Calibri"/>
              <a:cs typeface="Calibri"/>
              <a:sym typeface="Calibri"/>
            </a:endParaRPr>
          </a:p>
        </p:txBody>
      </p:sp>
      <p:sp>
        <p:nvSpPr>
          <p:cNvPr id="253" name="Google Shape;253;p15"/>
          <p:cNvSpPr/>
          <p:nvPr/>
        </p:nvSpPr>
        <p:spPr>
          <a:xfrm>
            <a:off x="5835372" y="2814995"/>
            <a:ext cx="4090511" cy="1860947"/>
          </a:xfrm>
          <a:prstGeom prst="rect">
            <a:avLst/>
          </a:prstGeom>
          <a:noFill/>
          <a:ln>
            <a:noFill/>
          </a:ln>
        </p:spPr>
        <p:txBody>
          <a:bodyPr spcFirstLastPara="1" wrap="square" lIns="91425" tIns="45700" rIns="91425" bIns="45700" anchor="t" anchorCtr="0">
            <a:noAutofit/>
          </a:bodyPr>
          <a:lstStyle/>
          <a:p>
            <a:pPr marL="0" marR="0" lvl="0" indent="0" algn="l" rtl="0">
              <a:lnSpc>
                <a:spcPct val="159989"/>
              </a:lnSpc>
              <a:spcBef>
                <a:spcPts val="0"/>
              </a:spcBef>
              <a:spcAft>
                <a:spcPts val="0"/>
              </a:spcAft>
              <a:buClr>
                <a:srgbClr val="DAD1E6"/>
              </a:buClr>
              <a:buSzPts val="1832"/>
              <a:buFont typeface="Fira Sans"/>
              <a:buNone/>
            </a:pPr>
            <a:r>
              <a:rPr lang="en-US" sz="1832">
                <a:solidFill>
                  <a:srgbClr val="DAD1E6"/>
                </a:solidFill>
                <a:latin typeface="Fira Sans"/>
                <a:ea typeface="Fira Sans"/>
                <a:cs typeface="Fira Sans"/>
                <a:sym typeface="Fira Sans"/>
              </a:rPr>
              <a:t>Through rigorous hyperparameter tuning, the models' performance was further enhanced, with the best-performing model achieving a remarkable test accuracy of 94.5%.</a:t>
            </a:r>
            <a:endParaRPr sz="1832">
              <a:solidFill>
                <a:schemeClr val="dk1"/>
              </a:solidFill>
              <a:latin typeface="Calibri"/>
              <a:ea typeface="Calibri"/>
              <a:cs typeface="Calibri"/>
              <a:sym typeface="Calibri"/>
            </a:endParaRPr>
          </a:p>
        </p:txBody>
      </p:sp>
      <p:sp>
        <p:nvSpPr>
          <p:cNvPr id="254" name="Google Shape;254;p15"/>
          <p:cNvSpPr/>
          <p:nvPr/>
        </p:nvSpPr>
        <p:spPr>
          <a:xfrm>
            <a:off x="814268" y="5141238"/>
            <a:ext cx="9344263" cy="2084903"/>
          </a:xfrm>
          <a:prstGeom prst="roundRect">
            <a:avLst>
              <a:gd name="adj" fmla="val 3348"/>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1046917" y="5373886"/>
            <a:ext cx="3053001" cy="363498"/>
          </a:xfrm>
          <a:prstGeom prst="rect">
            <a:avLst/>
          </a:prstGeom>
          <a:noFill/>
          <a:ln>
            <a:noFill/>
          </a:ln>
        </p:spPr>
        <p:txBody>
          <a:bodyPr spcFirstLastPara="1" wrap="square" lIns="91425" tIns="45700" rIns="91425" bIns="45700" anchor="t" anchorCtr="0">
            <a:noAutofit/>
          </a:bodyPr>
          <a:lstStyle/>
          <a:p>
            <a:pPr marL="0" marR="0" lvl="0" indent="0" algn="l" rtl="0">
              <a:lnSpc>
                <a:spcPct val="125021"/>
              </a:lnSpc>
              <a:spcBef>
                <a:spcPts val="0"/>
              </a:spcBef>
              <a:spcAft>
                <a:spcPts val="0"/>
              </a:spcAft>
              <a:buClr>
                <a:srgbClr val="FF726D"/>
              </a:buClr>
              <a:buSzPts val="2290"/>
              <a:buFont typeface="Inconsolata"/>
              <a:buNone/>
            </a:pPr>
            <a:r>
              <a:rPr lang="en-US" sz="2290" b="1">
                <a:solidFill>
                  <a:srgbClr val="FF726D"/>
                </a:solidFill>
                <a:latin typeface="Inconsolata"/>
                <a:ea typeface="Inconsolata"/>
                <a:cs typeface="Inconsolata"/>
                <a:sym typeface="Inconsolata"/>
              </a:rPr>
              <a:t>Clinical Implications</a:t>
            </a:r>
            <a:endParaRPr sz="2290">
              <a:solidFill>
                <a:schemeClr val="dk1"/>
              </a:solidFill>
              <a:latin typeface="Calibri"/>
              <a:ea typeface="Calibri"/>
              <a:cs typeface="Calibri"/>
              <a:sym typeface="Calibri"/>
            </a:endParaRPr>
          </a:p>
        </p:txBody>
      </p:sp>
      <p:sp>
        <p:nvSpPr>
          <p:cNvPr id="256" name="Google Shape;256;p15"/>
          <p:cNvSpPr/>
          <p:nvPr/>
        </p:nvSpPr>
        <p:spPr>
          <a:xfrm>
            <a:off x="1046917" y="5876925"/>
            <a:ext cx="8878967" cy="1116568"/>
          </a:xfrm>
          <a:prstGeom prst="rect">
            <a:avLst/>
          </a:prstGeom>
          <a:noFill/>
          <a:ln>
            <a:noFill/>
          </a:ln>
        </p:spPr>
        <p:txBody>
          <a:bodyPr spcFirstLastPara="1" wrap="square" lIns="91425" tIns="45700" rIns="91425" bIns="45700" anchor="t" anchorCtr="0">
            <a:noAutofit/>
          </a:bodyPr>
          <a:lstStyle/>
          <a:p>
            <a:pPr marL="0" marR="0" lvl="0" indent="0" algn="l" rtl="0">
              <a:lnSpc>
                <a:spcPct val="159989"/>
              </a:lnSpc>
              <a:spcBef>
                <a:spcPts val="0"/>
              </a:spcBef>
              <a:spcAft>
                <a:spcPts val="0"/>
              </a:spcAft>
              <a:buClr>
                <a:srgbClr val="DAD1E6"/>
              </a:buClr>
              <a:buSzPts val="1832"/>
              <a:buFont typeface="Fira Sans"/>
              <a:buNone/>
            </a:pPr>
            <a:r>
              <a:rPr lang="en-US" sz="1832">
                <a:solidFill>
                  <a:srgbClr val="DAD1E6"/>
                </a:solidFill>
                <a:latin typeface="Fira Sans"/>
                <a:ea typeface="Fira Sans"/>
                <a:cs typeface="Fira Sans"/>
                <a:sym typeface="Fira Sans"/>
              </a:rPr>
              <a:t>The exceptional accuracy of the deep learning model has the potential to revolutionize lung cancer diagnosis, enabling faster, more reliable, and cost-effective screening, ultimately leading to improved patient outcomes.</a:t>
            </a:r>
            <a:endParaRPr sz="1832">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16"/>
          <p:cNvPicPr preferRelativeResize="0"/>
          <p:nvPr/>
        </p:nvPicPr>
        <p:blipFill rotWithShape="1">
          <a:blip r:embed="rId3">
            <a:alphaModFix/>
          </a:blip>
          <a:srcRect/>
          <a:stretch/>
        </p:blipFill>
        <p:spPr>
          <a:xfrm>
            <a:off x="1280947" y="1721035"/>
            <a:ext cx="4687367" cy="3181581"/>
          </a:xfrm>
          <a:prstGeom prst="rect">
            <a:avLst/>
          </a:prstGeom>
          <a:noFill/>
          <a:ln>
            <a:noFill/>
          </a:ln>
        </p:spPr>
      </p:pic>
      <p:pic>
        <p:nvPicPr>
          <p:cNvPr id="262" name="Google Shape;262;p16"/>
          <p:cNvPicPr preferRelativeResize="0"/>
          <p:nvPr/>
        </p:nvPicPr>
        <p:blipFill rotWithShape="1">
          <a:blip r:embed="rId4">
            <a:alphaModFix/>
          </a:blip>
          <a:srcRect/>
          <a:stretch/>
        </p:blipFill>
        <p:spPr>
          <a:xfrm>
            <a:off x="8114233" y="1912325"/>
            <a:ext cx="4168383" cy="2829317"/>
          </a:xfrm>
          <a:prstGeom prst="rect">
            <a:avLst/>
          </a:prstGeom>
          <a:noFill/>
          <a:ln>
            <a:noFill/>
          </a:ln>
        </p:spPr>
      </p:pic>
      <p:pic>
        <p:nvPicPr>
          <p:cNvPr id="263" name="Google Shape;263;p16"/>
          <p:cNvPicPr preferRelativeResize="0"/>
          <p:nvPr/>
        </p:nvPicPr>
        <p:blipFill rotWithShape="1">
          <a:blip r:embed="rId5">
            <a:alphaModFix/>
          </a:blip>
          <a:srcRect/>
          <a:stretch/>
        </p:blipFill>
        <p:spPr>
          <a:xfrm>
            <a:off x="4852049" y="4902616"/>
            <a:ext cx="4329021" cy="2938351"/>
          </a:xfrm>
          <a:prstGeom prst="rect">
            <a:avLst/>
          </a:prstGeom>
          <a:noFill/>
          <a:ln>
            <a:noFill/>
          </a:ln>
        </p:spPr>
      </p:pic>
      <p:sp>
        <p:nvSpPr>
          <p:cNvPr id="264" name="Google Shape;264;p16"/>
          <p:cNvSpPr txBox="1"/>
          <p:nvPr/>
        </p:nvSpPr>
        <p:spPr>
          <a:xfrm>
            <a:off x="1528081" y="432486"/>
            <a:ext cx="128181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Calibri"/>
                <a:ea typeface="Calibri"/>
                <a:cs typeface="Calibri"/>
                <a:sym typeface="Calibri"/>
              </a:rPr>
              <a:t>Plots after Hyperparameter Tunning of 3 most promising Models:</a:t>
            </a:r>
            <a:endParaRPr/>
          </a:p>
        </p:txBody>
      </p:sp>
      <p:sp>
        <p:nvSpPr>
          <p:cNvPr id="265" name="Google Shape;265;p16"/>
          <p:cNvSpPr/>
          <p:nvPr/>
        </p:nvSpPr>
        <p:spPr>
          <a:xfrm>
            <a:off x="5620246" y="4683021"/>
            <a:ext cx="3150973" cy="37414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000000"/>
                </a:solidFill>
                <a:highlight>
                  <a:srgbClr val="F7F7F7"/>
                </a:highlight>
                <a:latin typeface="Courier New"/>
                <a:ea typeface="Courier New"/>
                <a:cs typeface="Courier New"/>
                <a:sym typeface="Courier New"/>
              </a:rPr>
              <a:t>EfficientNetB4</a:t>
            </a:r>
            <a:endParaRPr sz="1800" b="0">
              <a:solidFill>
                <a:srgbClr val="000000"/>
              </a:solidFill>
              <a:highlight>
                <a:srgbClr val="F7F7F7"/>
              </a:highlight>
              <a:latin typeface="Courier New"/>
              <a:ea typeface="Courier New"/>
              <a:cs typeface="Courier New"/>
              <a:sym typeface="Courier New"/>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txBox="1"/>
          <p:nvPr/>
        </p:nvSpPr>
        <p:spPr>
          <a:xfrm>
            <a:off x="9430286" y="1536369"/>
            <a:ext cx="7315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highlight>
                  <a:srgbClr val="F7F7F7"/>
                </a:highlight>
                <a:latin typeface="Courier New"/>
                <a:ea typeface="Courier New"/>
                <a:cs typeface="Courier New"/>
                <a:sym typeface="Courier New"/>
              </a:rPr>
              <a:t>DenseNet201</a:t>
            </a:r>
            <a:endParaRPr sz="1800" b="0">
              <a:solidFill>
                <a:srgbClr val="000000"/>
              </a:solidFill>
              <a:highlight>
                <a:srgbClr val="F7F7F7"/>
              </a:highlight>
              <a:latin typeface="Courier New"/>
              <a:ea typeface="Courier New"/>
              <a:cs typeface="Courier New"/>
              <a:sym typeface="Courier New"/>
            </a:endParaRPr>
          </a:p>
        </p:txBody>
      </p:sp>
      <p:sp>
        <p:nvSpPr>
          <p:cNvPr id="267" name="Google Shape;267;p16"/>
          <p:cNvSpPr txBox="1"/>
          <p:nvPr/>
        </p:nvSpPr>
        <p:spPr>
          <a:xfrm>
            <a:off x="3009881" y="1388583"/>
            <a:ext cx="83717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highlight>
                  <a:srgbClr val="F7F7F7"/>
                </a:highlight>
                <a:latin typeface="Courier New"/>
                <a:ea typeface="Courier New"/>
                <a:cs typeface="Courier New"/>
                <a:sym typeface="Courier New"/>
              </a:rPr>
              <a:t>ResNet50</a:t>
            </a:r>
            <a:endParaRPr sz="1800" b="0">
              <a:solidFill>
                <a:srgbClr val="000000"/>
              </a:solidFill>
              <a:highlight>
                <a:srgbClr val="F7F7F7"/>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17" descr="preencoded.png"/>
          <p:cNvPicPr preferRelativeResize="0"/>
          <p:nvPr/>
        </p:nvPicPr>
        <p:blipFill rotWithShape="1">
          <a:blip r:embed="rId3">
            <a:alphaModFix/>
          </a:blip>
          <a:srcRect/>
          <a:stretch/>
        </p:blipFill>
        <p:spPr>
          <a:xfrm>
            <a:off x="10713308" y="0"/>
            <a:ext cx="3917092" cy="8229600"/>
          </a:xfrm>
          <a:prstGeom prst="rect">
            <a:avLst/>
          </a:prstGeom>
          <a:noFill/>
          <a:ln>
            <a:noFill/>
          </a:ln>
        </p:spPr>
      </p:pic>
      <p:sp>
        <p:nvSpPr>
          <p:cNvPr id="274" name="Google Shape;274;p17"/>
          <p:cNvSpPr/>
          <p:nvPr/>
        </p:nvSpPr>
        <p:spPr>
          <a:xfrm>
            <a:off x="741405" y="792718"/>
            <a:ext cx="13024960" cy="1307931"/>
          </a:xfrm>
          <a:prstGeom prst="rect">
            <a:avLst/>
          </a:prstGeom>
          <a:noFill/>
          <a:ln>
            <a:noFill/>
          </a:ln>
        </p:spPr>
        <p:txBody>
          <a:bodyPr spcFirstLastPara="1" wrap="square" lIns="91425" tIns="45700" rIns="91425" bIns="45700" anchor="t" anchorCtr="0">
            <a:noAutofit/>
          </a:bodyPr>
          <a:lstStyle/>
          <a:p>
            <a:pPr marL="0" marR="0" lvl="0" indent="0" algn="l" rtl="0">
              <a:lnSpc>
                <a:spcPct val="232888"/>
              </a:lnSpc>
              <a:spcBef>
                <a:spcPts val="0"/>
              </a:spcBef>
              <a:spcAft>
                <a:spcPts val="0"/>
              </a:spcAft>
              <a:buClr>
                <a:srgbClr val="FF726D"/>
              </a:buClr>
              <a:buSzPts val="3600"/>
              <a:buFont typeface="Inconsolata"/>
              <a:buNone/>
            </a:pPr>
            <a:r>
              <a:rPr lang="en-US" sz="3600" b="1">
                <a:solidFill>
                  <a:srgbClr val="FF726D"/>
                </a:solidFill>
                <a:latin typeface="Inconsolata"/>
                <a:ea typeface="Inconsolata"/>
                <a:cs typeface="Inconsolata"/>
                <a:sym typeface="Inconsolata"/>
              </a:rPr>
              <a:t>CT Scan Imaging in Lung Cancer Classification</a:t>
            </a:r>
            <a:endParaRPr sz="3600">
              <a:solidFill>
                <a:schemeClr val="dk1"/>
              </a:solidFill>
              <a:latin typeface="Calibri"/>
              <a:ea typeface="Calibri"/>
              <a:cs typeface="Calibri"/>
              <a:sym typeface="Calibri"/>
            </a:endParaRPr>
          </a:p>
        </p:txBody>
      </p:sp>
      <p:sp>
        <p:nvSpPr>
          <p:cNvPr id="275" name="Google Shape;275;p17"/>
          <p:cNvSpPr/>
          <p:nvPr/>
        </p:nvSpPr>
        <p:spPr>
          <a:xfrm>
            <a:off x="6350437" y="4114800"/>
            <a:ext cx="7415927" cy="2612469"/>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276" name="Google Shape;276;p17"/>
          <p:cNvSpPr/>
          <p:nvPr/>
        </p:nvSpPr>
        <p:spPr>
          <a:xfrm>
            <a:off x="6350437" y="7023378"/>
            <a:ext cx="394930" cy="394930"/>
          </a:xfrm>
          <a:prstGeom prst="roundRect">
            <a:avLst>
              <a:gd name="adj" fmla="val 23151155"/>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 name="Google Shape;277;p17"/>
          <p:cNvPicPr preferRelativeResize="0"/>
          <p:nvPr/>
        </p:nvPicPr>
        <p:blipFill rotWithShape="1">
          <a:blip r:embed="rId4">
            <a:alphaModFix/>
          </a:blip>
          <a:srcRect/>
          <a:stretch/>
        </p:blipFill>
        <p:spPr>
          <a:xfrm>
            <a:off x="1184385" y="2906358"/>
            <a:ext cx="9135943" cy="42702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18"/>
          <p:cNvPicPr preferRelativeResize="0"/>
          <p:nvPr/>
        </p:nvPicPr>
        <p:blipFill rotWithShape="1">
          <a:blip r:embed="rId3">
            <a:alphaModFix/>
          </a:blip>
          <a:srcRect/>
          <a:stretch/>
        </p:blipFill>
        <p:spPr>
          <a:xfrm>
            <a:off x="1039809" y="2017627"/>
            <a:ext cx="8814692" cy="1289610"/>
          </a:xfrm>
          <a:prstGeom prst="rect">
            <a:avLst/>
          </a:prstGeom>
          <a:noFill/>
          <a:ln>
            <a:noFill/>
          </a:ln>
        </p:spPr>
      </p:pic>
      <p:pic>
        <p:nvPicPr>
          <p:cNvPr id="283" name="Google Shape;283;p18"/>
          <p:cNvPicPr preferRelativeResize="0"/>
          <p:nvPr/>
        </p:nvPicPr>
        <p:blipFill rotWithShape="1">
          <a:blip r:embed="rId4">
            <a:alphaModFix/>
          </a:blip>
          <a:srcRect/>
          <a:stretch/>
        </p:blipFill>
        <p:spPr>
          <a:xfrm>
            <a:off x="4711243" y="3838995"/>
            <a:ext cx="6060503" cy="4169072"/>
          </a:xfrm>
          <a:prstGeom prst="rect">
            <a:avLst/>
          </a:prstGeom>
          <a:noFill/>
          <a:ln>
            <a:noFill/>
          </a:ln>
        </p:spPr>
      </p:pic>
      <p:sp>
        <p:nvSpPr>
          <p:cNvPr id="284" name="Google Shape;284;p18"/>
          <p:cNvSpPr txBox="1"/>
          <p:nvPr/>
        </p:nvSpPr>
        <p:spPr>
          <a:xfrm>
            <a:off x="642551" y="616950"/>
            <a:ext cx="13332941"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FF"/>
                </a:solidFill>
                <a:highlight>
                  <a:srgbClr val="F7F7F7"/>
                </a:highlight>
                <a:latin typeface="Courier New"/>
                <a:ea typeface="Courier New"/>
                <a:cs typeface="Courier New"/>
                <a:sym typeface="Courier New"/>
              </a:rPr>
              <a:t>From results we can see that using both models (ResNet + DenseNet) is more accurate rather than using only one of them</a:t>
            </a:r>
            <a:endParaRPr sz="2800" b="1">
              <a:solidFill>
                <a:srgbClr val="000000"/>
              </a:solidFill>
              <a:highlight>
                <a:srgbClr val="F7F7F7"/>
              </a:highlight>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19"/>
          <p:cNvPicPr preferRelativeResize="0"/>
          <p:nvPr/>
        </p:nvPicPr>
        <p:blipFill rotWithShape="1">
          <a:blip r:embed="rId3">
            <a:alphaModFix/>
          </a:blip>
          <a:srcRect/>
          <a:stretch/>
        </p:blipFill>
        <p:spPr>
          <a:xfrm>
            <a:off x="4192395" y="1953229"/>
            <a:ext cx="5879917" cy="5015982"/>
          </a:xfrm>
          <a:prstGeom prst="rect">
            <a:avLst/>
          </a:prstGeom>
          <a:noFill/>
          <a:ln>
            <a:noFill/>
          </a:ln>
        </p:spPr>
      </p:pic>
      <p:sp>
        <p:nvSpPr>
          <p:cNvPr id="290" name="Google Shape;290;p19"/>
          <p:cNvSpPr txBox="1"/>
          <p:nvPr/>
        </p:nvSpPr>
        <p:spPr>
          <a:xfrm>
            <a:off x="1433384" y="852616"/>
            <a:ext cx="884743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Calibri"/>
                <a:ea typeface="Calibri"/>
                <a:cs typeface="Calibri"/>
                <a:sym typeface="Calibri"/>
              </a:rPr>
              <a:t>Prediction using Best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2297202" y="0"/>
            <a:ext cx="10638971" cy="822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0"/>
          <p:cNvSpPr/>
          <p:nvPr/>
        </p:nvSpPr>
        <p:spPr>
          <a:xfrm>
            <a:off x="864037" y="1405176"/>
            <a:ext cx="6172200"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860"/>
              <a:buFont typeface="Inconsolata"/>
              <a:buNone/>
            </a:pPr>
            <a:r>
              <a:rPr lang="en-US" sz="4860" b="1">
                <a:solidFill>
                  <a:srgbClr val="FF726D"/>
                </a:solidFill>
                <a:latin typeface="Inconsolata"/>
                <a:ea typeface="Inconsolata"/>
                <a:cs typeface="Inconsolata"/>
                <a:sym typeface="Inconsolata"/>
              </a:rPr>
              <a:t>The Path Forward</a:t>
            </a:r>
            <a:endParaRPr sz="4860">
              <a:solidFill>
                <a:schemeClr val="dk1"/>
              </a:solidFill>
              <a:latin typeface="Calibri"/>
              <a:ea typeface="Calibri"/>
              <a:cs typeface="Calibri"/>
              <a:sym typeface="Calibri"/>
            </a:endParaRPr>
          </a:p>
        </p:txBody>
      </p:sp>
      <p:pic>
        <p:nvPicPr>
          <p:cNvPr id="297" name="Google Shape;297;p20" descr="preencoded.png"/>
          <p:cNvPicPr preferRelativeResize="0"/>
          <p:nvPr/>
        </p:nvPicPr>
        <p:blipFill rotWithShape="1">
          <a:blip r:embed="rId3">
            <a:alphaModFix/>
          </a:blip>
          <a:srcRect/>
          <a:stretch/>
        </p:blipFill>
        <p:spPr>
          <a:xfrm>
            <a:off x="864037" y="2670453"/>
            <a:ext cx="617220" cy="617220"/>
          </a:xfrm>
          <a:prstGeom prst="rect">
            <a:avLst/>
          </a:prstGeom>
          <a:noFill/>
          <a:ln>
            <a:noFill/>
          </a:ln>
        </p:spPr>
      </p:pic>
      <p:sp>
        <p:nvSpPr>
          <p:cNvPr id="298" name="Google Shape;298;p20"/>
          <p:cNvSpPr/>
          <p:nvPr/>
        </p:nvSpPr>
        <p:spPr>
          <a:xfrm>
            <a:off x="864037" y="3534489"/>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Expanded Datasets</a:t>
            </a:r>
            <a:endParaRPr sz="2430">
              <a:solidFill>
                <a:schemeClr val="dk1"/>
              </a:solidFill>
              <a:latin typeface="Calibri"/>
              <a:ea typeface="Calibri"/>
              <a:cs typeface="Calibri"/>
              <a:sym typeface="Calibri"/>
            </a:endParaRPr>
          </a:p>
        </p:txBody>
      </p:sp>
      <p:sp>
        <p:nvSpPr>
          <p:cNvPr id="299" name="Google Shape;299;p20"/>
          <p:cNvSpPr/>
          <p:nvPr/>
        </p:nvSpPr>
        <p:spPr>
          <a:xfrm>
            <a:off x="864037" y="4068366"/>
            <a:ext cx="4053840" cy="237029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Fira Sans"/>
              <a:buNone/>
            </a:pPr>
            <a:r>
              <a:rPr lang="en-US" sz="1944">
                <a:solidFill>
                  <a:schemeClr val="dk1"/>
                </a:solidFill>
                <a:latin typeface="Fira Sans"/>
                <a:ea typeface="Fira Sans"/>
                <a:cs typeface="Fira Sans"/>
                <a:sym typeface="Fira Sans"/>
              </a:rPr>
              <a:t>Acquiring larger and more diverse datasets will enable the models to learn more comprehensive representations of lung conditions, further enhancing their diagnostic capabilities.</a:t>
            </a:r>
            <a:endParaRPr sz="1944">
              <a:solidFill>
                <a:schemeClr val="dk1"/>
              </a:solidFill>
              <a:latin typeface="Calibri"/>
              <a:ea typeface="Calibri"/>
              <a:cs typeface="Calibri"/>
              <a:sym typeface="Calibri"/>
            </a:endParaRPr>
          </a:p>
        </p:txBody>
      </p:sp>
      <p:pic>
        <p:nvPicPr>
          <p:cNvPr id="300" name="Google Shape;300;p20" descr="preencoded.png"/>
          <p:cNvPicPr preferRelativeResize="0"/>
          <p:nvPr/>
        </p:nvPicPr>
        <p:blipFill rotWithShape="1">
          <a:blip r:embed="rId4">
            <a:alphaModFix/>
          </a:blip>
          <a:srcRect/>
          <a:stretch/>
        </p:blipFill>
        <p:spPr>
          <a:xfrm>
            <a:off x="5288161" y="2670453"/>
            <a:ext cx="617220" cy="617220"/>
          </a:xfrm>
          <a:prstGeom prst="rect">
            <a:avLst/>
          </a:prstGeom>
          <a:noFill/>
          <a:ln>
            <a:noFill/>
          </a:ln>
        </p:spPr>
      </p:pic>
      <p:sp>
        <p:nvSpPr>
          <p:cNvPr id="301" name="Google Shape;301;p20"/>
          <p:cNvSpPr/>
          <p:nvPr/>
        </p:nvSpPr>
        <p:spPr>
          <a:xfrm>
            <a:off x="5288161" y="3534489"/>
            <a:ext cx="4053959"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Interdisciplinary Collaboration</a:t>
            </a:r>
            <a:endParaRPr sz="2430">
              <a:solidFill>
                <a:schemeClr val="dk1"/>
              </a:solidFill>
              <a:latin typeface="Calibri"/>
              <a:ea typeface="Calibri"/>
              <a:cs typeface="Calibri"/>
              <a:sym typeface="Calibri"/>
            </a:endParaRPr>
          </a:p>
        </p:txBody>
      </p:sp>
      <p:sp>
        <p:nvSpPr>
          <p:cNvPr id="302" name="Google Shape;302;p20"/>
          <p:cNvSpPr/>
          <p:nvPr/>
        </p:nvSpPr>
        <p:spPr>
          <a:xfrm>
            <a:off x="5288161" y="4454128"/>
            <a:ext cx="4053959" cy="237029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Fira Sans"/>
              <a:buNone/>
            </a:pPr>
            <a:r>
              <a:rPr lang="en-US" sz="1944">
                <a:solidFill>
                  <a:schemeClr val="dk1"/>
                </a:solidFill>
                <a:latin typeface="Fira Sans"/>
                <a:ea typeface="Fira Sans"/>
                <a:cs typeface="Fira Sans"/>
                <a:sym typeface="Fira Sans"/>
              </a:rPr>
              <a:t>Fostering collaborations between medical professionals, computer scientists, and researchers will drive continuous advancements in the field of AI-powered lung cancer diagnosis.</a:t>
            </a:r>
            <a:endParaRPr sz="1944">
              <a:solidFill>
                <a:schemeClr val="dk1"/>
              </a:solidFill>
              <a:latin typeface="Calibri"/>
              <a:ea typeface="Calibri"/>
              <a:cs typeface="Calibri"/>
              <a:sym typeface="Calibri"/>
            </a:endParaRPr>
          </a:p>
        </p:txBody>
      </p:sp>
      <p:pic>
        <p:nvPicPr>
          <p:cNvPr id="303" name="Google Shape;303;p20" descr="preencoded.png"/>
          <p:cNvPicPr preferRelativeResize="0"/>
          <p:nvPr/>
        </p:nvPicPr>
        <p:blipFill rotWithShape="1">
          <a:blip r:embed="rId5">
            <a:alphaModFix/>
          </a:blip>
          <a:srcRect/>
          <a:stretch/>
        </p:blipFill>
        <p:spPr>
          <a:xfrm>
            <a:off x="9712404" y="2670453"/>
            <a:ext cx="617220" cy="617220"/>
          </a:xfrm>
          <a:prstGeom prst="rect">
            <a:avLst/>
          </a:prstGeom>
          <a:noFill/>
          <a:ln>
            <a:noFill/>
          </a:ln>
        </p:spPr>
      </p:pic>
      <p:sp>
        <p:nvSpPr>
          <p:cNvPr id="304" name="Google Shape;304;p20"/>
          <p:cNvSpPr/>
          <p:nvPr/>
        </p:nvSpPr>
        <p:spPr>
          <a:xfrm>
            <a:off x="9712404" y="3534489"/>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Clinical Integration</a:t>
            </a:r>
            <a:endParaRPr sz="2430">
              <a:solidFill>
                <a:schemeClr val="dk1"/>
              </a:solidFill>
              <a:latin typeface="Calibri"/>
              <a:ea typeface="Calibri"/>
              <a:cs typeface="Calibri"/>
              <a:sym typeface="Calibri"/>
            </a:endParaRPr>
          </a:p>
        </p:txBody>
      </p:sp>
      <p:sp>
        <p:nvSpPr>
          <p:cNvPr id="305" name="Google Shape;305;p20"/>
          <p:cNvSpPr/>
          <p:nvPr/>
        </p:nvSpPr>
        <p:spPr>
          <a:xfrm>
            <a:off x="9712404" y="4068366"/>
            <a:ext cx="4053959" cy="237029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Fira Sans"/>
              <a:buNone/>
            </a:pPr>
            <a:r>
              <a:rPr lang="en-US" sz="1944">
                <a:solidFill>
                  <a:schemeClr val="dk1"/>
                </a:solidFill>
                <a:latin typeface="Fira Sans"/>
                <a:ea typeface="Fira Sans"/>
                <a:cs typeface="Fira Sans"/>
                <a:sym typeface="Fira Sans"/>
              </a:rPr>
              <a:t>Seamless integration of the deep learning models into clinical workflows will ensure the widespread adoption and real-world impact of this transformative technology.</a:t>
            </a:r>
            <a:endParaRPr sz="1944">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1"/>
          <p:cNvPicPr preferRelativeResize="0"/>
          <p:nvPr/>
        </p:nvPicPr>
        <p:blipFill rotWithShape="1">
          <a:blip r:embed="rId3">
            <a:alphaModFix/>
          </a:blip>
          <a:srcRect/>
          <a:stretch/>
        </p:blipFill>
        <p:spPr>
          <a:xfrm>
            <a:off x="-1" y="1"/>
            <a:ext cx="6054811" cy="8229600"/>
          </a:xfrm>
          <a:prstGeom prst="rect">
            <a:avLst/>
          </a:prstGeom>
          <a:noFill/>
          <a:ln>
            <a:noFill/>
          </a:ln>
        </p:spPr>
      </p:pic>
      <p:sp>
        <p:nvSpPr>
          <p:cNvPr id="312" name="Google Shape;312;p21"/>
          <p:cNvSpPr/>
          <p:nvPr/>
        </p:nvSpPr>
        <p:spPr>
          <a:xfrm>
            <a:off x="6350437" y="1963698"/>
            <a:ext cx="6172200"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860"/>
              <a:buFont typeface="Inconsolata"/>
              <a:buNone/>
            </a:pPr>
            <a:r>
              <a:rPr lang="en-US" sz="4860" b="1">
                <a:solidFill>
                  <a:srgbClr val="FF726D"/>
                </a:solidFill>
                <a:latin typeface="Inconsolata"/>
                <a:ea typeface="Inconsolata"/>
                <a:cs typeface="Inconsolata"/>
                <a:sym typeface="Inconsolata"/>
              </a:rPr>
              <a:t>Conclusion</a:t>
            </a:r>
            <a:endParaRPr sz="4860">
              <a:solidFill>
                <a:schemeClr val="dk1"/>
              </a:solidFill>
              <a:latin typeface="Calibri"/>
              <a:ea typeface="Calibri"/>
              <a:cs typeface="Calibri"/>
              <a:sym typeface="Calibri"/>
            </a:endParaRPr>
          </a:p>
        </p:txBody>
      </p:sp>
      <p:sp>
        <p:nvSpPr>
          <p:cNvPr id="313" name="Google Shape;313;p21"/>
          <p:cNvSpPr/>
          <p:nvPr/>
        </p:nvSpPr>
        <p:spPr>
          <a:xfrm>
            <a:off x="6350437" y="3105507"/>
            <a:ext cx="7415927" cy="3160395"/>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Fira Sans"/>
              <a:buNone/>
            </a:pPr>
            <a:r>
              <a:rPr lang="en-US" sz="1944">
                <a:solidFill>
                  <a:schemeClr val="dk1"/>
                </a:solidFill>
                <a:latin typeface="Fira Sans"/>
                <a:ea typeface="Fira Sans"/>
                <a:cs typeface="Fira Sans"/>
                <a:sym typeface="Fira Sans"/>
              </a:rPr>
              <a:t>This project has demonstrated the immense potential of deep learning in revolutionizing lung cancer diagnosis. By leveraging the power of CT scan imaging and cutting-edge AI models, we have achieved exceptional classification accuracy, paving the way for more reliable, efficient, and accessible lung cancer screening. As we continue to refine and expand this technology, we are confident that it will have a profound impact on patient outcomes and the global fight against this devastating disease.</a:t>
            </a:r>
            <a:endParaRPr sz="1944">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0" y="0"/>
            <a:ext cx="14630400" cy="8229600"/>
          </a:xfrm>
          <a:prstGeom prst="rect">
            <a:avLst/>
          </a:prstGeom>
          <a:solidFill>
            <a:srgbClr val="24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3" descr="preencoded.png"/>
          <p:cNvPicPr preferRelativeResize="0"/>
          <p:nvPr/>
        </p:nvPicPr>
        <p:blipFill rotWithShape="1">
          <a:blip r:embed="rId3">
            <a:alphaModFix/>
          </a:blip>
          <a:srcRect/>
          <a:stretch/>
        </p:blipFill>
        <p:spPr>
          <a:xfrm>
            <a:off x="0" y="0"/>
            <a:ext cx="3657600" cy="8229600"/>
          </a:xfrm>
          <a:prstGeom prst="rect">
            <a:avLst/>
          </a:prstGeom>
          <a:noFill/>
          <a:ln>
            <a:noFill/>
          </a:ln>
        </p:spPr>
      </p:pic>
      <p:sp>
        <p:nvSpPr>
          <p:cNvPr id="106" name="Google Shape;106;p3"/>
          <p:cNvSpPr/>
          <p:nvPr/>
        </p:nvSpPr>
        <p:spPr>
          <a:xfrm>
            <a:off x="4439841" y="793552"/>
            <a:ext cx="9408319" cy="1396841"/>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400"/>
              <a:buFont typeface="Inconsolata"/>
              <a:buNone/>
            </a:pPr>
            <a:r>
              <a:rPr lang="en-US" sz="4400" b="1">
                <a:solidFill>
                  <a:srgbClr val="FF726D"/>
                </a:solidFill>
                <a:latin typeface="Inconsolata"/>
                <a:ea typeface="Inconsolata"/>
                <a:cs typeface="Inconsolata"/>
                <a:sym typeface="Inconsolata"/>
              </a:rPr>
              <a:t>The Significance of Early Detection</a:t>
            </a:r>
            <a:endParaRPr sz="4400">
              <a:solidFill>
                <a:schemeClr val="dk1"/>
              </a:solidFill>
              <a:latin typeface="Calibri"/>
              <a:ea typeface="Calibri"/>
              <a:cs typeface="Calibri"/>
              <a:sym typeface="Calibri"/>
            </a:endParaRPr>
          </a:p>
        </p:txBody>
      </p:sp>
      <p:sp>
        <p:nvSpPr>
          <p:cNvPr id="107" name="Google Shape;107;p3"/>
          <p:cNvSpPr/>
          <p:nvPr/>
        </p:nvSpPr>
        <p:spPr>
          <a:xfrm>
            <a:off x="4439841" y="2776895"/>
            <a:ext cx="502801" cy="502801"/>
          </a:xfrm>
          <a:prstGeom prst="roundRect">
            <a:avLst>
              <a:gd name="adj" fmla="val 13335"/>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607362" y="2860596"/>
            <a:ext cx="167640" cy="3352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640"/>
              <a:buFont typeface="Inconsolata"/>
              <a:buNone/>
            </a:pPr>
            <a:r>
              <a:rPr lang="en-US" sz="2640" b="1">
                <a:solidFill>
                  <a:srgbClr val="FF726D"/>
                </a:solidFill>
                <a:latin typeface="Inconsolata"/>
                <a:ea typeface="Inconsolata"/>
                <a:cs typeface="Inconsolata"/>
                <a:sym typeface="Inconsolata"/>
              </a:rPr>
              <a:t>1</a:t>
            </a:r>
            <a:endParaRPr sz="2640">
              <a:solidFill>
                <a:schemeClr val="dk1"/>
              </a:solidFill>
              <a:latin typeface="Calibri"/>
              <a:ea typeface="Calibri"/>
              <a:cs typeface="Calibri"/>
              <a:sym typeface="Calibri"/>
            </a:endParaRPr>
          </a:p>
        </p:txBody>
      </p:sp>
      <p:sp>
        <p:nvSpPr>
          <p:cNvPr id="109" name="Google Shape;109;p3"/>
          <p:cNvSpPr/>
          <p:nvPr/>
        </p:nvSpPr>
        <p:spPr>
          <a:xfrm>
            <a:off x="5166122" y="2776895"/>
            <a:ext cx="2793683" cy="349091"/>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2200"/>
              <a:buFont typeface="Inconsolata"/>
              <a:buNone/>
            </a:pPr>
            <a:r>
              <a:rPr lang="en-US" sz="2200" b="1">
                <a:solidFill>
                  <a:srgbClr val="FF726D"/>
                </a:solidFill>
                <a:latin typeface="Inconsolata"/>
                <a:ea typeface="Inconsolata"/>
                <a:cs typeface="Inconsolata"/>
                <a:sym typeface="Inconsolata"/>
              </a:rPr>
              <a:t>Improved Outcomes</a:t>
            </a:r>
            <a:endParaRPr sz="2200">
              <a:solidFill>
                <a:schemeClr val="dk1"/>
              </a:solidFill>
              <a:latin typeface="Calibri"/>
              <a:ea typeface="Calibri"/>
              <a:cs typeface="Calibri"/>
              <a:sym typeface="Calibri"/>
            </a:endParaRPr>
          </a:p>
        </p:txBody>
      </p:sp>
      <p:sp>
        <p:nvSpPr>
          <p:cNvPr id="110" name="Google Shape;110;p3"/>
          <p:cNvSpPr/>
          <p:nvPr/>
        </p:nvSpPr>
        <p:spPr>
          <a:xfrm>
            <a:off x="5166122" y="3260050"/>
            <a:ext cx="3866198" cy="2145268"/>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DAD1E6"/>
              </a:buClr>
              <a:buSzPts val="1760"/>
              <a:buFont typeface="Fira Sans"/>
              <a:buNone/>
            </a:pPr>
            <a:r>
              <a:rPr lang="en-US" sz="1760">
                <a:solidFill>
                  <a:srgbClr val="DAD1E6"/>
                </a:solidFill>
                <a:latin typeface="Fira Sans"/>
                <a:ea typeface="Fira Sans"/>
                <a:cs typeface="Fira Sans"/>
                <a:sym typeface="Fira Sans"/>
              </a:rPr>
              <a:t>Early detection of lung cancer dramatically increases the chances of successful treatment and long-term survival. Catching the disease in its early stages can make a life-saving difference.</a:t>
            </a:r>
            <a:endParaRPr sz="1760">
              <a:solidFill>
                <a:schemeClr val="dk1"/>
              </a:solidFill>
              <a:latin typeface="Calibri"/>
              <a:ea typeface="Calibri"/>
              <a:cs typeface="Calibri"/>
              <a:sym typeface="Calibri"/>
            </a:endParaRPr>
          </a:p>
        </p:txBody>
      </p:sp>
      <p:sp>
        <p:nvSpPr>
          <p:cNvPr id="111" name="Google Shape;111;p3"/>
          <p:cNvSpPr/>
          <p:nvPr/>
        </p:nvSpPr>
        <p:spPr>
          <a:xfrm>
            <a:off x="9255800" y="2776895"/>
            <a:ext cx="502801" cy="502801"/>
          </a:xfrm>
          <a:prstGeom prst="roundRect">
            <a:avLst>
              <a:gd name="adj" fmla="val 13335"/>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9423321" y="2860596"/>
            <a:ext cx="167640" cy="3352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640"/>
              <a:buFont typeface="Inconsolata"/>
              <a:buNone/>
            </a:pPr>
            <a:r>
              <a:rPr lang="en-US" sz="2640" b="1">
                <a:solidFill>
                  <a:srgbClr val="FF726D"/>
                </a:solidFill>
                <a:latin typeface="Inconsolata"/>
                <a:ea typeface="Inconsolata"/>
                <a:cs typeface="Inconsolata"/>
                <a:sym typeface="Inconsolata"/>
              </a:rPr>
              <a:t>2</a:t>
            </a:r>
            <a:endParaRPr sz="2640">
              <a:solidFill>
                <a:schemeClr val="dk1"/>
              </a:solidFill>
              <a:latin typeface="Calibri"/>
              <a:ea typeface="Calibri"/>
              <a:cs typeface="Calibri"/>
              <a:sym typeface="Calibri"/>
            </a:endParaRPr>
          </a:p>
        </p:txBody>
      </p:sp>
      <p:sp>
        <p:nvSpPr>
          <p:cNvPr id="113" name="Google Shape;113;p3"/>
          <p:cNvSpPr/>
          <p:nvPr/>
        </p:nvSpPr>
        <p:spPr>
          <a:xfrm>
            <a:off x="9982081" y="2776895"/>
            <a:ext cx="2793683" cy="349091"/>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2200"/>
              <a:buFont typeface="Inconsolata"/>
              <a:buNone/>
            </a:pPr>
            <a:r>
              <a:rPr lang="en-US" sz="2200" b="1">
                <a:solidFill>
                  <a:srgbClr val="FF726D"/>
                </a:solidFill>
                <a:latin typeface="Inconsolata"/>
                <a:ea typeface="Inconsolata"/>
                <a:cs typeface="Inconsolata"/>
                <a:sym typeface="Inconsolata"/>
              </a:rPr>
              <a:t>Role of Imaging</a:t>
            </a:r>
            <a:endParaRPr sz="2200">
              <a:solidFill>
                <a:schemeClr val="dk1"/>
              </a:solidFill>
              <a:latin typeface="Calibri"/>
              <a:ea typeface="Calibri"/>
              <a:cs typeface="Calibri"/>
              <a:sym typeface="Calibri"/>
            </a:endParaRPr>
          </a:p>
        </p:txBody>
      </p:sp>
      <p:sp>
        <p:nvSpPr>
          <p:cNvPr id="114" name="Google Shape;114;p3"/>
          <p:cNvSpPr/>
          <p:nvPr/>
        </p:nvSpPr>
        <p:spPr>
          <a:xfrm>
            <a:off x="9982081" y="3260050"/>
            <a:ext cx="3866198" cy="1787723"/>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DAD1E6"/>
              </a:buClr>
              <a:buSzPts val="1760"/>
              <a:buFont typeface="Fira Sans"/>
              <a:buNone/>
            </a:pPr>
            <a:r>
              <a:rPr lang="en-US" sz="1760">
                <a:solidFill>
                  <a:srgbClr val="DAD1E6"/>
                </a:solidFill>
                <a:latin typeface="Fira Sans"/>
                <a:ea typeface="Fira Sans"/>
                <a:cs typeface="Fira Sans"/>
                <a:sym typeface="Fira Sans"/>
              </a:rPr>
              <a:t>CT scans have become a crucial tool in the early diagnosis of lung cancer, providing detailed images that can reveal even the smallest abnormalities in the lungs.</a:t>
            </a:r>
            <a:endParaRPr sz="1760">
              <a:solidFill>
                <a:schemeClr val="dk1"/>
              </a:solidFill>
              <a:latin typeface="Calibri"/>
              <a:ea typeface="Calibri"/>
              <a:cs typeface="Calibri"/>
              <a:sym typeface="Calibri"/>
            </a:endParaRPr>
          </a:p>
        </p:txBody>
      </p:sp>
      <p:sp>
        <p:nvSpPr>
          <p:cNvPr id="115" name="Google Shape;115;p3"/>
          <p:cNvSpPr/>
          <p:nvPr/>
        </p:nvSpPr>
        <p:spPr>
          <a:xfrm>
            <a:off x="4439841" y="5880140"/>
            <a:ext cx="502801" cy="502801"/>
          </a:xfrm>
          <a:prstGeom prst="roundRect">
            <a:avLst>
              <a:gd name="adj" fmla="val 13335"/>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607362" y="5963841"/>
            <a:ext cx="167640" cy="3352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640"/>
              <a:buFont typeface="Inconsolata"/>
              <a:buNone/>
            </a:pPr>
            <a:r>
              <a:rPr lang="en-US" sz="2640" b="1">
                <a:solidFill>
                  <a:srgbClr val="FF726D"/>
                </a:solidFill>
                <a:latin typeface="Inconsolata"/>
                <a:ea typeface="Inconsolata"/>
                <a:cs typeface="Inconsolata"/>
                <a:sym typeface="Inconsolata"/>
              </a:rPr>
              <a:t>3</a:t>
            </a:r>
            <a:endParaRPr sz="2640">
              <a:solidFill>
                <a:schemeClr val="dk1"/>
              </a:solidFill>
              <a:latin typeface="Calibri"/>
              <a:ea typeface="Calibri"/>
              <a:cs typeface="Calibri"/>
              <a:sym typeface="Calibri"/>
            </a:endParaRPr>
          </a:p>
        </p:txBody>
      </p:sp>
      <p:sp>
        <p:nvSpPr>
          <p:cNvPr id="117" name="Google Shape;117;p3"/>
          <p:cNvSpPr/>
          <p:nvPr/>
        </p:nvSpPr>
        <p:spPr>
          <a:xfrm>
            <a:off x="5166122" y="5880140"/>
            <a:ext cx="4189809" cy="349091"/>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2200"/>
              <a:buFont typeface="Inconsolata"/>
              <a:buNone/>
            </a:pPr>
            <a:r>
              <a:rPr lang="en-US" sz="2200" b="1">
                <a:solidFill>
                  <a:srgbClr val="FF726D"/>
                </a:solidFill>
                <a:latin typeface="Inconsolata"/>
                <a:ea typeface="Inconsolata"/>
                <a:cs typeface="Inconsolata"/>
                <a:sym typeface="Inconsolata"/>
              </a:rPr>
              <a:t>Limitations of Current Methods</a:t>
            </a:r>
            <a:endParaRPr sz="2200">
              <a:solidFill>
                <a:schemeClr val="dk1"/>
              </a:solidFill>
              <a:latin typeface="Calibri"/>
              <a:ea typeface="Calibri"/>
              <a:cs typeface="Calibri"/>
              <a:sym typeface="Calibri"/>
            </a:endParaRPr>
          </a:p>
        </p:txBody>
      </p:sp>
      <p:sp>
        <p:nvSpPr>
          <p:cNvPr id="118" name="Google Shape;118;p3"/>
          <p:cNvSpPr/>
          <p:nvPr/>
        </p:nvSpPr>
        <p:spPr>
          <a:xfrm>
            <a:off x="5166122" y="6363295"/>
            <a:ext cx="8682038" cy="1072634"/>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DAD1E6"/>
              </a:buClr>
              <a:buSzPts val="1760"/>
              <a:buFont typeface="Fira Sans"/>
              <a:buNone/>
            </a:pPr>
            <a:r>
              <a:rPr lang="en-US" sz="1760">
                <a:solidFill>
                  <a:srgbClr val="DAD1E6"/>
                </a:solidFill>
                <a:latin typeface="Fira Sans"/>
                <a:ea typeface="Fira Sans"/>
                <a:cs typeface="Fira Sans"/>
                <a:sym typeface="Fira Sans"/>
              </a:rPr>
              <a:t>Traditional diagnostic methods, such as physical exams and biopsies, can be limited in accuracy, accessibility, and cost-effectiveness, highlighting the need for innovative solutions.</a:t>
            </a:r>
            <a:endParaRPr sz="176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0" y="0"/>
            <a:ext cx="14630400" cy="8229600"/>
          </a:xfrm>
          <a:prstGeom prst="rect">
            <a:avLst/>
          </a:prstGeom>
          <a:solidFill>
            <a:srgbClr val="2416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D0D0D"/>
                </a:solidFill>
                <a:latin typeface="Arial"/>
                <a:ea typeface="Arial"/>
                <a:cs typeface="Arial"/>
                <a:sym typeface="Arial"/>
              </a:rPr>
              <a:t>Model</a:t>
            </a:r>
            <a:endParaRPr sz="1800">
              <a:solidFill>
                <a:schemeClr val="dk1"/>
              </a:solidFill>
              <a:latin typeface="Calibri"/>
              <a:ea typeface="Calibri"/>
              <a:cs typeface="Calibri"/>
              <a:sym typeface="Calibri"/>
            </a:endParaRPr>
          </a:p>
        </p:txBody>
      </p:sp>
      <p:sp>
        <p:nvSpPr>
          <p:cNvPr id="126" name="Google Shape;126;p4"/>
          <p:cNvSpPr/>
          <p:nvPr/>
        </p:nvSpPr>
        <p:spPr>
          <a:xfrm>
            <a:off x="864037" y="1412915"/>
            <a:ext cx="11727299"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860"/>
              <a:buFont typeface="Inconsolata"/>
              <a:buNone/>
            </a:pPr>
            <a:r>
              <a:rPr lang="en-US" sz="4860" b="1">
                <a:solidFill>
                  <a:srgbClr val="FF726D"/>
                </a:solidFill>
                <a:latin typeface="Inconsolata"/>
                <a:ea typeface="Inconsolata"/>
                <a:cs typeface="Inconsolata"/>
                <a:sym typeface="Inconsolata"/>
              </a:rPr>
              <a:t>Leveraging AI for Improved Diagnostics</a:t>
            </a:r>
            <a:endParaRPr sz="4860">
              <a:solidFill>
                <a:schemeClr val="dk1"/>
              </a:solidFill>
              <a:latin typeface="Calibri"/>
              <a:ea typeface="Calibri"/>
              <a:cs typeface="Calibri"/>
              <a:sym typeface="Calibri"/>
            </a:endParaRPr>
          </a:p>
        </p:txBody>
      </p:sp>
      <p:sp>
        <p:nvSpPr>
          <p:cNvPr id="127" name="Google Shape;127;p4"/>
          <p:cNvSpPr/>
          <p:nvPr/>
        </p:nvSpPr>
        <p:spPr>
          <a:xfrm>
            <a:off x="985957" y="3204150"/>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dirty="0">
                <a:solidFill>
                  <a:srgbClr val="FF726D"/>
                </a:solidFill>
                <a:latin typeface="Inconsolata"/>
                <a:ea typeface="Inconsolata"/>
                <a:cs typeface="Inconsolata"/>
                <a:sym typeface="Inconsolata"/>
              </a:rPr>
              <a:t>Project Objectives</a:t>
            </a:r>
            <a:endParaRPr sz="2430" dirty="0">
              <a:solidFill>
                <a:schemeClr val="dk1"/>
              </a:solidFill>
              <a:latin typeface="Calibri"/>
              <a:ea typeface="Calibri"/>
              <a:cs typeface="Calibri"/>
              <a:sym typeface="Calibri"/>
            </a:endParaRPr>
          </a:p>
        </p:txBody>
      </p:sp>
      <p:sp>
        <p:nvSpPr>
          <p:cNvPr id="128" name="Google Shape;128;p4"/>
          <p:cNvSpPr/>
          <p:nvPr/>
        </p:nvSpPr>
        <p:spPr>
          <a:xfrm>
            <a:off x="864037" y="3434120"/>
            <a:ext cx="3898821" cy="2539960"/>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dirty="0">
                <a:solidFill>
                  <a:srgbClr val="DAD1E6"/>
                </a:solidFill>
                <a:latin typeface="Fira Sans"/>
                <a:ea typeface="Fira Sans"/>
                <a:cs typeface="Fira Sans"/>
                <a:sym typeface="Fira Sans"/>
              </a:rPr>
              <a:t>The primary goal of this project is to develop a deep learning model that can enhance the classification accuracy of CT scans for lung cancer, leading to faster and more precise diagnoses.</a:t>
            </a:r>
            <a:endParaRPr sz="1944" dirty="0">
              <a:solidFill>
                <a:schemeClr val="dk1"/>
              </a:solidFill>
              <a:latin typeface="Calibri"/>
              <a:ea typeface="Calibri"/>
              <a:cs typeface="Calibri"/>
              <a:sym typeface="Calibri"/>
            </a:endParaRPr>
          </a:p>
        </p:txBody>
      </p:sp>
      <p:sp>
        <p:nvSpPr>
          <p:cNvPr id="129" name="Google Shape;129;p4"/>
          <p:cNvSpPr/>
          <p:nvPr/>
        </p:nvSpPr>
        <p:spPr>
          <a:xfrm>
            <a:off x="5372695" y="2801541"/>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Data Collection</a:t>
            </a:r>
            <a:endParaRPr sz="2430">
              <a:solidFill>
                <a:schemeClr val="dk1"/>
              </a:solidFill>
              <a:latin typeface="Calibri"/>
              <a:ea typeface="Calibri"/>
              <a:cs typeface="Calibri"/>
              <a:sym typeface="Calibri"/>
            </a:endParaRPr>
          </a:p>
        </p:txBody>
      </p:sp>
      <p:sp>
        <p:nvSpPr>
          <p:cNvPr id="130" name="Google Shape;130;p4"/>
          <p:cNvSpPr/>
          <p:nvPr/>
        </p:nvSpPr>
        <p:spPr>
          <a:xfrm>
            <a:off x="5372695" y="3434120"/>
            <a:ext cx="3898821" cy="3160395"/>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a:solidFill>
                  <a:srgbClr val="DAD1E6"/>
                </a:solidFill>
                <a:latin typeface="Fira Sans"/>
                <a:ea typeface="Fira Sans"/>
                <a:cs typeface="Fira Sans"/>
                <a:sym typeface="Fira Sans"/>
              </a:rPr>
              <a:t>The project utilizes a comprehensive dataset of CT scan images, encompassing a diverse range of lung conditions. The dataset includes over 10,000 high-quality images, ensuring a robust foundation for model training and evaluation.</a:t>
            </a:r>
            <a:endParaRPr sz="1944">
              <a:solidFill>
                <a:schemeClr val="dk1"/>
              </a:solidFill>
              <a:latin typeface="Calibri"/>
              <a:ea typeface="Calibri"/>
              <a:cs typeface="Calibri"/>
              <a:sym typeface="Calibri"/>
            </a:endParaRPr>
          </a:p>
        </p:txBody>
      </p:sp>
      <p:sp>
        <p:nvSpPr>
          <p:cNvPr id="131" name="Google Shape;131;p4"/>
          <p:cNvSpPr/>
          <p:nvPr/>
        </p:nvSpPr>
        <p:spPr>
          <a:xfrm>
            <a:off x="9881354" y="2801541"/>
            <a:ext cx="370332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Preprocessing Techniques</a:t>
            </a:r>
            <a:endParaRPr sz="2430">
              <a:solidFill>
                <a:schemeClr val="dk1"/>
              </a:solidFill>
              <a:latin typeface="Calibri"/>
              <a:ea typeface="Calibri"/>
              <a:cs typeface="Calibri"/>
              <a:sym typeface="Calibri"/>
            </a:endParaRPr>
          </a:p>
        </p:txBody>
      </p:sp>
      <p:sp>
        <p:nvSpPr>
          <p:cNvPr id="132" name="Google Shape;132;p4"/>
          <p:cNvSpPr/>
          <p:nvPr/>
        </p:nvSpPr>
        <p:spPr>
          <a:xfrm>
            <a:off x="9881354" y="3434120"/>
            <a:ext cx="3898821" cy="276534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a:solidFill>
                  <a:srgbClr val="DAD1E6"/>
                </a:solidFill>
                <a:latin typeface="Fira Sans"/>
                <a:ea typeface="Fira Sans"/>
                <a:cs typeface="Fira Sans"/>
                <a:sym typeface="Fira Sans"/>
              </a:rPr>
              <a:t>The CT scan images undergo a rigorous preprocessing phase, including resizing, normalization, and data augmentation. These steps ensure the data is optimized for effective model training and performance.</a:t>
            </a:r>
            <a:endParaRPr sz="1944">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0" y="0"/>
            <a:ext cx="14630400" cy="8229600"/>
          </a:xfrm>
          <a:prstGeom prst="rect">
            <a:avLst/>
          </a:prstGeom>
          <a:solidFill>
            <a:srgbClr val="241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41" name="Google Shape;141;p5"/>
          <p:cNvSpPr/>
          <p:nvPr/>
        </p:nvSpPr>
        <p:spPr>
          <a:xfrm>
            <a:off x="864037" y="894398"/>
            <a:ext cx="6480929"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FF726D"/>
              </a:buClr>
              <a:buSzPts val="4860"/>
              <a:buFont typeface="Inconsolata"/>
              <a:buNone/>
            </a:pPr>
            <a:r>
              <a:rPr lang="en-US" sz="4860" b="1">
                <a:solidFill>
                  <a:srgbClr val="FF726D"/>
                </a:solidFill>
                <a:latin typeface="Inconsolata"/>
                <a:ea typeface="Inconsolata"/>
                <a:cs typeface="Inconsolata"/>
                <a:sym typeface="Inconsolata"/>
              </a:rPr>
              <a:t>Overcoming Challenges</a:t>
            </a:r>
            <a:endParaRPr sz="4860">
              <a:solidFill>
                <a:schemeClr val="dk1"/>
              </a:solidFill>
              <a:latin typeface="Calibri"/>
              <a:ea typeface="Calibri"/>
              <a:cs typeface="Calibri"/>
              <a:sym typeface="Calibri"/>
            </a:endParaRPr>
          </a:p>
        </p:txBody>
      </p:sp>
      <p:pic>
        <p:nvPicPr>
          <p:cNvPr id="142" name="Google Shape;142;p5" descr="preencoded.png"/>
          <p:cNvPicPr preferRelativeResize="0"/>
          <p:nvPr/>
        </p:nvPicPr>
        <p:blipFill rotWithShape="1">
          <a:blip r:embed="rId4">
            <a:alphaModFix/>
          </a:blip>
          <a:srcRect/>
          <a:stretch/>
        </p:blipFill>
        <p:spPr>
          <a:xfrm>
            <a:off x="864037" y="2036207"/>
            <a:ext cx="4300776" cy="987504"/>
          </a:xfrm>
          <a:prstGeom prst="rect">
            <a:avLst/>
          </a:prstGeom>
          <a:noFill/>
          <a:ln>
            <a:noFill/>
          </a:ln>
        </p:spPr>
      </p:pic>
      <p:sp>
        <p:nvSpPr>
          <p:cNvPr id="143" name="Google Shape;143;p5"/>
          <p:cNvSpPr/>
          <p:nvPr/>
        </p:nvSpPr>
        <p:spPr>
          <a:xfrm>
            <a:off x="1110853" y="3393996"/>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Data Imbalance</a:t>
            </a:r>
            <a:endParaRPr sz="2430">
              <a:solidFill>
                <a:schemeClr val="dk1"/>
              </a:solidFill>
              <a:latin typeface="Calibri"/>
              <a:ea typeface="Calibri"/>
              <a:cs typeface="Calibri"/>
              <a:sym typeface="Calibri"/>
            </a:endParaRPr>
          </a:p>
        </p:txBody>
      </p:sp>
      <p:sp>
        <p:nvSpPr>
          <p:cNvPr id="144" name="Google Shape;144;p5"/>
          <p:cNvSpPr/>
          <p:nvPr/>
        </p:nvSpPr>
        <p:spPr>
          <a:xfrm>
            <a:off x="1110853" y="3927872"/>
            <a:ext cx="3807143" cy="3160395"/>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a:solidFill>
                  <a:srgbClr val="DAD1E6"/>
                </a:solidFill>
                <a:latin typeface="Fira Sans"/>
                <a:ea typeface="Fira Sans"/>
                <a:cs typeface="Fira Sans"/>
                <a:sym typeface="Fira Sans"/>
              </a:rPr>
              <a:t>The project faced the challenge of data imbalance, with some lung conditions being underrepresented in the dataset. This was addressed through advanced data sampling techniques to ensure balanced training.</a:t>
            </a:r>
            <a:endParaRPr sz="1944">
              <a:solidFill>
                <a:schemeClr val="dk1"/>
              </a:solidFill>
              <a:latin typeface="Calibri"/>
              <a:ea typeface="Calibri"/>
              <a:cs typeface="Calibri"/>
              <a:sym typeface="Calibri"/>
            </a:endParaRPr>
          </a:p>
        </p:txBody>
      </p:sp>
      <p:pic>
        <p:nvPicPr>
          <p:cNvPr id="145" name="Google Shape;145;p5" descr="preencoded.png"/>
          <p:cNvPicPr preferRelativeResize="0"/>
          <p:nvPr/>
        </p:nvPicPr>
        <p:blipFill rotWithShape="1">
          <a:blip r:embed="rId5">
            <a:alphaModFix/>
          </a:blip>
          <a:srcRect/>
          <a:stretch/>
        </p:blipFill>
        <p:spPr>
          <a:xfrm>
            <a:off x="5164812" y="2036207"/>
            <a:ext cx="4300776" cy="987504"/>
          </a:xfrm>
          <a:prstGeom prst="rect">
            <a:avLst/>
          </a:prstGeom>
          <a:noFill/>
          <a:ln>
            <a:noFill/>
          </a:ln>
        </p:spPr>
      </p:pic>
      <p:sp>
        <p:nvSpPr>
          <p:cNvPr id="146" name="Google Shape;146;p5"/>
          <p:cNvSpPr/>
          <p:nvPr/>
        </p:nvSpPr>
        <p:spPr>
          <a:xfrm>
            <a:off x="5411629" y="3393996"/>
            <a:ext cx="3807143"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Computational Limitations</a:t>
            </a:r>
            <a:endParaRPr sz="2430">
              <a:solidFill>
                <a:schemeClr val="dk1"/>
              </a:solidFill>
              <a:latin typeface="Calibri"/>
              <a:ea typeface="Calibri"/>
              <a:cs typeface="Calibri"/>
              <a:sym typeface="Calibri"/>
            </a:endParaRPr>
          </a:p>
        </p:txBody>
      </p:sp>
      <p:sp>
        <p:nvSpPr>
          <p:cNvPr id="147" name="Google Shape;147;p5"/>
          <p:cNvSpPr/>
          <p:nvPr/>
        </p:nvSpPr>
        <p:spPr>
          <a:xfrm>
            <a:off x="5411629" y="4313634"/>
            <a:ext cx="3807143" cy="276534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a:solidFill>
                  <a:srgbClr val="DAD1E6"/>
                </a:solidFill>
                <a:latin typeface="Fira Sans"/>
                <a:ea typeface="Fira Sans"/>
                <a:cs typeface="Fira Sans"/>
                <a:sym typeface="Fira Sans"/>
              </a:rPr>
              <a:t>The computational resources required for training the deep learning models were significant, necessitating the use of powerful GPUs and efficient training strategies to overcome these limitations.</a:t>
            </a:r>
            <a:endParaRPr sz="1944">
              <a:solidFill>
                <a:schemeClr val="dk1"/>
              </a:solidFill>
              <a:latin typeface="Calibri"/>
              <a:ea typeface="Calibri"/>
              <a:cs typeface="Calibri"/>
              <a:sym typeface="Calibri"/>
            </a:endParaRPr>
          </a:p>
        </p:txBody>
      </p:sp>
      <p:pic>
        <p:nvPicPr>
          <p:cNvPr id="148" name="Google Shape;148;p5" descr="preencoded.png"/>
          <p:cNvPicPr preferRelativeResize="0"/>
          <p:nvPr/>
        </p:nvPicPr>
        <p:blipFill rotWithShape="1">
          <a:blip r:embed="rId6">
            <a:alphaModFix/>
          </a:blip>
          <a:srcRect/>
          <a:stretch/>
        </p:blipFill>
        <p:spPr>
          <a:xfrm>
            <a:off x="9465588" y="2036207"/>
            <a:ext cx="4300776" cy="987504"/>
          </a:xfrm>
          <a:prstGeom prst="rect">
            <a:avLst/>
          </a:prstGeom>
          <a:noFill/>
          <a:ln>
            <a:noFill/>
          </a:ln>
        </p:spPr>
      </p:pic>
      <p:sp>
        <p:nvSpPr>
          <p:cNvPr id="149" name="Google Shape;149;p5"/>
          <p:cNvSpPr/>
          <p:nvPr/>
        </p:nvSpPr>
        <p:spPr>
          <a:xfrm>
            <a:off x="9712404" y="3393996"/>
            <a:ext cx="339471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rgbClr val="FF726D"/>
              </a:buClr>
              <a:buSzPts val="2430"/>
              <a:buFont typeface="Inconsolata"/>
              <a:buNone/>
            </a:pPr>
            <a:r>
              <a:rPr lang="en-US" sz="2430" b="1">
                <a:solidFill>
                  <a:srgbClr val="FF726D"/>
                </a:solidFill>
                <a:latin typeface="Inconsolata"/>
                <a:ea typeface="Inconsolata"/>
                <a:cs typeface="Inconsolata"/>
                <a:sym typeface="Inconsolata"/>
              </a:rPr>
              <a:t>Continuous Improvement</a:t>
            </a:r>
            <a:endParaRPr sz="2430">
              <a:solidFill>
                <a:schemeClr val="dk1"/>
              </a:solidFill>
              <a:latin typeface="Calibri"/>
              <a:ea typeface="Calibri"/>
              <a:cs typeface="Calibri"/>
              <a:sym typeface="Calibri"/>
            </a:endParaRPr>
          </a:p>
        </p:txBody>
      </p:sp>
      <p:sp>
        <p:nvSpPr>
          <p:cNvPr id="150" name="Google Shape;150;p5"/>
          <p:cNvSpPr/>
          <p:nvPr/>
        </p:nvSpPr>
        <p:spPr>
          <a:xfrm>
            <a:off x="9712404" y="3927872"/>
            <a:ext cx="3807143" cy="276534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rgbClr val="DAD1E6"/>
              </a:buClr>
              <a:buSzPts val="1944"/>
              <a:buFont typeface="Fira Sans"/>
              <a:buNone/>
            </a:pPr>
            <a:r>
              <a:rPr lang="en-US" sz="1944">
                <a:solidFill>
                  <a:srgbClr val="DAD1E6"/>
                </a:solidFill>
                <a:latin typeface="Fira Sans"/>
                <a:ea typeface="Fira Sans"/>
                <a:cs typeface="Fira Sans"/>
                <a:sym typeface="Fira Sans"/>
              </a:rPr>
              <a:t>The team is committed to ongoing research and development, exploring ways to further refine the models and expand the project's capabilities to address the evolving needs of lung cancer diagnosis.</a:t>
            </a:r>
            <a:endParaRPr sz="1944">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p:nvPr/>
        </p:nvSpPr>
        <p:spPr>
          <a:xfrm>
            <a:off x="0" y="0"/>
            <a:ext cx="14630400" cy="8229600"/>
          </a:xfrm>
          <a:prstGeom prst="rect">
            <a:avLst/>
          </a:prstGeom>
          <a:solidFill>
            <a:srgbClr val="110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0" y="0"/>
            <a:ext cx="14630400" cy="8229600"/>
          </a:xfrm>
          <a:prstGeom prst="rect">
            <a:avLst/>
          </a:prstGeom>
          <a:solidFill>
            <a:srgbClr val="2416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8" name="Google Shape;158;p6" descr="preencoded.png"/>
          <p:cNvPicPr preferRelativeResize="0"/>
          <p:nvPr/>
        </p:nvPicPr>
        <p:blipFill rotWithShape="1">
          <a:blip r:embed="rId3">
            <a:alphaModFix/>
          </a:blip>
          <a:srcRect/>
          <a:stretch/>
        </p:blipFill>
        <p:spPr>
          <a:xfrm>
            <a:off x="10972800" y="0"/>
            <a:ext cx="3657600" cy="8229600"/>
          </a:xfrm>
          <a:prstGeom prst="rect">
            <a:avLst/>
          </a:prstGeom>
          <a:noFill/>
          <a:ln>
            <a:noFill/>
          </a:ln>
        </p:spPr>
      </p:pic>
      <p:sp>
        <p:nvSpPr>
          <p:cNvPr id="159" name="Google Shape;159;p6"/>
          <p:cNvSpPr/>
          <p:nvPr/>
        </p:nvSpPr>
        <p:spPr>
          <a:xfrm>
            <a:off x="698421" y="1458517"/>
            <a:ext cx="7229475" cy="81200"/>
          </a:xfrm>
          <a:prstGeom prst="rect">
            <a:avLst/>
          </a:prstGeom>
          <a:noFill/>
          <a:ln>
            <a:noFill/>
          </a:ln>
        </p:spPr>
        <p:txBody>
          <a:bodyPr spcFirstLastPara="1" wrap="square" lIns="91425" tIns="45700" rIns="91425" bIns="45700" anchor="t" anchorCtr="0">
            <a:noAutofit/>
          </a:bodyPr>
          <a:lstStyle/>
          <a:p>
            <a:pPr marL="0" marR="0" lvl="0" indent="0" algn="l" rtl="0">
              <a:lnSpc>
                <a:spcPct val="125043"/>
              </a:lnSpc>
              <a:spcBef>
                <a:spcPts val="0"/>
              </a:spcBef>
              <a:spcAft>
                <a:spcPts val="0"/>
              </a:spcAft>
              <a:buClr>
                <a:srgbClr val="FF726D"/>
              </a:buClr>
              <a:buSzPts val="3450"/>
              <a:buFont typeface="Inconsolata"/>
              <a:buNone/>
            </a:pPr>
            <a:r>
              <a:rPr lang="en-US" sz="3450" b="1">
                <a:solidFill>
                  <a:srgbClr val="FF726D"/>
                </a:solidFill>
                <a:latin typeface="Inconsolata"/>
                <a:ea typeface="Inconsolata"/>
                <a:cs typeface="Inconsolata"/>
                <a:sym typeface="Inconsolata"/>
              </a:rPr>
              <a:t>Cutting-Edge Deep Learning Models</a:t>
            </a:r>
            <a:endParaRPr sz="3450">
              <a:solidFill>
                <a:schemeClr val="dk1"/>
              </a:solidFill>
              <a:latin typeface="Calibri"/>
              <a:ea typeface="Calibri"/>
              <a:cs typeface="Calibri"/>
              <a:sym typeface="Calibri"/>
            </a:endParaRPr>
          </a:p>
        </p:txBody>
      </p:sp>
      <p:sp>
        <p:nvSpPr>
          <p:cNvPr id="160" name="Google Shape;160;p6"/>
          <p:cNvSpPr/>
          <p:nvPr/>
        </p:nvSpPr>
        <p:spPr>
          <a:xfrm>
            <a:off x="950357" y="2269212"/>
            <a:ext cx="21908" cy="4501753"/>
          </a:xfrm>
          <a:prstGeom prst="rect">
            <a:avLst/>
          </a:prstGeom>
          <a:solidFill>
            <a:srgbClr val="FF6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1158478" y="2652593"/>
            <a:ext cx="613529" cy="21908"/>
          </a:xfrm>
          <a:prstGeom prst="rect">
            <a:avLst/>
          </a:prstGeom>
          <a:solidFill>
            <a:srgbClr val="FF6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764143" y="2466380"/>
            <a:ext cx="394335" cy="394335"/>
          </a:xfrm>
          <a:prstGeom prst="roundRect">
            <a:avLst>
              <a:gd name="adj" fmla="val 13337"/>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895588" y="2531983"/>
            <a:ext cx="131445" cy="2630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071"/>
              <a:buFont typeface="Inconsolata"/>
              <a:buNone/>
            </a:pPr>
            <a:r>
              <a:rPr lang="en-US" sz="2071" b="1">
                <a:solidFill>
                  <a:srgbClr val="FF726D"/>
                </a:solidFill>
                <a:latin typeface="Inconsolata"/>
                <a:ea typeface="Inconsolata"/>
                <a:cs typeface="Inconsolata"/>
                <a:sym typeface="Inconsolata"/>
              </a:rPr>
              <a:t>1</a:t>
            </a:r>
            <a:endParaRPr sz="2071">
              <a:solidFill>
                <a:schemeClr val="dk1"/>
              </a:solidFill>
              <a:latin typeface="Calibri"/>
              <a:ea typeface="Calibri"/>
              <a:cs typeface="Calibri"/>
              <a:sym typeface="Calibri"/>
            </a:endParaRPr>
          </a:p>
        </p:txBody>
      </p:sp>
      <p:sp>
        <p:nvSpPr>
          <p:cNvPr id="164" name="Google Shape;164;p6"/>
          <p:cNvSpPr/>
          <p:nvPr/>
        </p:nvSpPr>
        <p:spPr>
          <a:xfrm>
            <a:off x="1925479" y="2444472"/>
            <a:ext cx="2191226" cy="273844"/>
          </a:xfrm>
          <a:prstGeom prst="rect">
            <a:avLst/>
          </a:prstGeom>
          <a:noFill/>
          <a:ln>
            <a:noFill/>
          </a:ln>
        </p:spPr>
        <p:txBody>
          <a:bodyPr spcFirstLastPara="1" wrap="square" lIns="91425" tIns="45700" rIns="91425" bIns="45700" anchor="t" anchorCtr="0">
            <a:noAutofit/>
          </a:bodyPr>
          <a:lstStyle/>
          <a:p>
            <a:pPr marL="0" marR="0" lvl="0" indent="0" algn="l" rtl="0">
              <a:lnSpc>
                <a:spcPct val="125043"/>
              </a:lnSpc>
              <a:spcBef>
                <a:spcPts val="0"/>
              </a:spcBef>
              <a:spcAft>
                <a:spcPts val="0"/>
              </a:spcAft>
              <a:buClr>
                <a:srgbClr val="FF726D"/>
              </a:buClr>
              <a:buSzPts val="1725"/>
              <a:buFont typeface="Inconsolata"/>
              <a:buNone/>
            </a:pPr>
            <a:r>
              <a:rPr lang="en-US" sz="1725" b="1">
                <a:solidFill>
                  <a:srgbClr val="FF726D"/>
                </a:solidFill>
                <a:latin typeface="Inconsolata"/>
                <a:ea typeface="Inconsolata"/>
                <a:cs typeface="Inconsolata"/>
                <a:sym typeface="Inconsolata"/>
              </a:rPr>
              <a:t>Model Selection</a:t>
            </a:r>
            <a:endParaRPr sz="1725">
              <a:solidFill>
                <a:schemeClr val="dk1"/>
              </a:solidFill>
              <a:latin typeface="Calibri"/>
              <a:ea typeface="Calibri"/>
              <a:cs typeface="Calibri"/>
              <a:sym typeface="Calibri"/>
            </a:endParaRPr>
          </a:p>
        </p:txBody>
      </p:sp>
      <p:sp>
        <p:nvSpPr>
          <p:cNvPr id="165" name="Google Shape;165;p6"/>
          <p:cNvSpPr/>
          <p:nvPr/>
        </p:nvSpPr>
        <p:spPr>
          <a:xfrm>
            <a:off x="1925479" y="2823448"/>
            <a:ext cx="8348901" cy="560784"/>
          </a:xfrm>
          <a:prstGeom prst="rect">
            <a:avLst/>
          </a:prstGeom>
          <a:noFill/>
          <a:ln>
            <a:noFill/>
          </a:ln>
        </p:spPr>
        <p:txBody>
          <a:bodyPr spcFirstLastPara="1" wrap="square" lIns="91425" tIns="45700" rIns="91425" bIns="45700" anchor="t" anchorCtr="0">
            <a:noAutofit/>
          </a:bodyPr>
          <a:lstStyle/>
          <a:p>
            <a:pPr marL="0" marR="0" lvl="0" indent="0" algn="l" rtl="0">
              <a:lnSpc>
                <a:spcPct val="160072"/>
              </a:lnSpc>
              <a:spcBef>
                <a:spcPts val="0"/>
              </a:spcBef>
              <a:spcAft>
                <a:spcPts val="0"/>
              </a:spcAft>
              <a:buClr>
                <a:srgbClr val="DAD1E6"/>
              </a:buClr>
              <a:buSzPts val="1380"/>
              <a:buFont typeface="Fira Sans"/>
              <a:buNone/>
            </a:pPr>
            <a:r>
              <a:rPr lang="en-US" sz="1380">
                <a:solidFill>
                  <a:srgbClr val="DAD1E6"/>
                </a:solidFill>
                <a:latin typeface="Fira Sans"/>
                <a:ea typeface="Fira Sans"/>
                <a:cs typeface="Fira Sans"/>
                <a:sym typeface="Fira Sans"/>
              </a:rPr>
              <a:t>The project employs a suite of state-of-the-art deep learning models, including VGG19, ResNet50, DenseNet201, and EfficientNetB4, each chosen for their proven track record in image classification tasks.</a:t>
            </a:r>
            <a:endParaRPr sz="1380">
              <a:solidFill>
                <a:schemeClr val="dk1"/>
              </a:solidFill>
              <a:latin typeface="Calibri"/>
              <a:ea typeface="Calibri"/>
              <a:cs typeface="Calibri"/>
              <a:sym typeface="Calibri"/>
            </a:endParaRPr>
          </a:p>
        </p:txBody>
      </p:sp>
      <p:sp>
        <p:nvSpPr>
          <p:cNvPr id="166" name="Google Shape;166;p6"/>
          <p:cNvSpPr/>
          <p:nvPr/>
        </p:nvSpPr>
        <p:spPr>
          <a:xfrm>
            <a:off x="1158478" y="4118134"/>
            <a:ext cx="613529" cy="21908"/>
          </a:xfrm>
          <a:prstGeom prst="rect">
            <a:avLst/>
          </a:prstGeom>
          <a:solidFill>
            <a:srgbClr val="FF6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764143" y="3931920"/>
            <a:ext cx="394335" cy="394335"/>
          </a:xfrm>
          <a:prstGeom prst="roundRect">
            <a:avLst>
              <a:gd name="adj" fmla="val 13337"/>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895588" y="3997523"/>
            <a:ext cx="131445" cy="2630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071"/>
              <a:buFont typeface="Inconsolata"/>
              <a:buNone/>
            </a:pPr>
            <a:r>
              <a:rPr lang="en-US" sz="2071" b="1">
                <a:solidFill>
                  <a:srgbClr val="FF726D"/>
                </a:solidFill>
                <a:latin typeface="Inconsolata"/>
                <a:ea typeface="Inconsolata"/>
                <a:cs typeface="Inconsolata"/>
                <a:sym typeface="Inconsolata"/>
              </a:rPr>
              <a:t>2</a:t>
            </a:r>
            <a:endParaRPr sz="2071">
              <a:solidFill>
                <a:schemeClr val="dk1"/>
              </a:solidFill>
              <a:latin typeface="Calibri"/>
              <a:ea typeface="Calibri"/>
              <a:cs typeface="Calibri"/>
              <a:sym typeface="Calibri"/>
            </a:endParaRPr>
          </a:p>
        </p:txBody>
      </p:sp>
      <p:sp>
        <p:nvSpPr>
          <p:cNvPr id="169" name="Google Shape;169;p6"/>
          <p:cNvSpPr/>
          <p:nvPr/>
        </p:nvSpPr>
        <p:spPr>
          <a:xfrm>
            <a:off x="1925479" y="3910013"/>
            <a:ext cx="2191226" cy="273844"/>
          </a:xfrm>
          <a:prstGeom prst="rect">
            <a:avLst/>
          </a:prstGeom>
          <a:noFill/>
          <a:ln>
            <a:noFill/>
          </a:ln>
        </p:spPr>
        <p:txBody>
          <a:bodyPr spcFirstLastPara="1" wrap="square" lIns="91425" tIns="45700" rIns="91425" bIns="45700" anchor="t" anchorCtr="0">
            <a:noAutofit/>
          </a:bodyPr>
          <a:lstStyle/>
          <a:p>
            <a:pPr marL="0" marR="0" lvl="0" indent="0" algn="l" rtl="0">
              <a:lnSpc>
                <a:spcPct val="125043"/>
              </a:lnSpc>
              <a:spcBef>
                <a:spcPts val="0"/>
              </a:spcBef>
              <a:spcAft>
                <a:spcPts val="0"/>
              </a:spcAft>
              <a:buClr>
                <a:srgbClr val="FF726D"/>
              </a:buClr>
              <a:buSzPts val="1725"/>
              <a:buFont typeface="Inconsolata"/>
              <a:buNone/>
            </a:pPr>
            <a:r>
              <a:rPr lang="en-US" sz="1725" b="1">
                <a:solidFill>
                  <a:srgbClr val="FF726D"/>
                </a:solidFill>
                <a:latin typeface="Inconsolata"/>
                <a:ea typeface="Inconsolata"/>
                <a:cs typeface="Inconsolata"/>
                <a:sym typeface="Inconsolata"/>
              </a:rPr>
              <a:t>Training and Tuning</a:t>
            </a:r>
            <a:endParaRPr sz="1725">
              <a:solidFill>
                <a:schemeClr val="dk1"/>
              </a:solidFill>
              <a:latin typeface="Calibri"/>
              <a:ea typeface="Calibri"/>
              <a:cs typeface="Calibri"/>
              <a:sym typeface="Calibri"/>
            </a:endParaRPr>
          </a:p>
        </p:txBody>
      </p:sp>
      <p:sp>
        <p:nvSpPr>
          <p:cNvPr id="170" name="Google Shape;170;p6"/>
          <p:cNvSpPr/>
          <p:nvPr/>
        </p:nvSpPr>
        <p:spPr>
          <a:xfrm>
            <a:off x="1925479" y="4288988"/>
            <a:ext cx="8348901" cy="841177"/>
          </a:xfrm>
          <a:prstGeom prst="rect">
            <a:avLst/>
          </a:prstGeom>
          <a:noFill/>
          <a:ln>
            <a:noFill/>
          </a:ln>
        </p:spPr>
        <p:txBody>
          <a:bodyPr spcFirstLastPara="1" wrap="square" lIns="91425" tIns="45700" rIns="91425" bIns="45700" anchor="t" anchorCtr="0">
            <a:noAutofit/>
          </a:bodyPr>
          <a:lstStyle/>
          <a:p>
            <a:pPr marL="0" marR="0" lvl="0" indent="0" algn="l" rtl="0">
              <a:lnSpc>
                <a:spcPct val="160072"/>
              </a:lnSpc>
              <a:spcBef>
                <a:spcPts val="0"/>
              </a:spcBef>
              <a:spcAft>
                <a:spcPts val="0"/>
              </a:spcAft>
              <a:buClr>
                <a:srgbClr val="DAD1E6"/>
              </a:buClr>
              <a:buSzPts val="1380"/>
              <a:buFont typeface="Fira Sans"/>
              <a:buNone/>
            </a:pPr>
            <a:r>
              <a:rPr lang="en-US" sz="1380">
                <a:solidFill>
                  <a:srgbClr val="DAD1E6"/>
                </a:solidFill>
                <a:latin typeface="Fira Sans"/>
                <a:ea typeface="Fira Sans"/>
                <a:cs typeface="Fira Sans"/>
                <a:sym typeface="Fira Sans"/>
              </a:rPr>
              <a:t>The models undergo rigorous training, with careful attention to hyperparameter optimization through techniques like grid search and random search. This process ensures the models are fine-tuned for maximum performance on the lung cancer classification task.</a:t>
            </a:r>
            <a:endParaRPr sz="1380">
              <a:solidFill>
                <a:schemeClr val="dk1"/>
              </a:solidFill>
              <a:latin typeface="Calibri"/>
              <a:ea typeface="Calibri"/>
              <a:cs typeface="Calibri"/>
              <a:sym typeface="Calibri"/>
            </a:endParaRPr>
          </a:p>
        </p:txBody>
      </p:sp>
      <p:sp>
        <p:nvSpPr>
          <p:cNvPr id="171" name="Google Shape;171;p6"/>
          <p:cNvSpPr/>
          <p:nvPr/>
        </p:nvSpPr>
        <p:spPr>
          <a:xfrm>
            <a:off x="1158478" y="5864066"/>
            <a:ext cx="613529" cy="21908"/>
          </a:xfrm>
          <a:prstGeom prst="rect">
            <a:avLst/>
          </a:prstGeom>
          <a:solidFill>
            <a:srgbClr val="FF6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764143" y="5677853"/>
            <a:ext cx="394335" cy="394335"/>
          </a:xfrm>
          <a:prstGeom prst="roundRect">
            <a:avLst>
              <a:gd name="adj" fmla="val 13337"/>
            </a:avLst>
          </a:prstGeom>
          <a:solidFill>
            <a:srgbClr val="382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95588" y="5743456"/>
            <a:ext cx="131445" cy="26300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726D"/>
              </a:buClr>
              <a:buSzPts val="2071"/>
              <a:buFont typeface="Inconsolata"/>
              <a:buNone/>
            </a:pPr>
            <a:r>
              <a:rPr lang="en-US" sz="2071" b="1">
                <a:solidFill>
                  <a:srgbClr val="FF726D"/>
                </a:solidFill>
                <a:latin typeface="Inconsolata"/>
                <a:ea typeface="Inconsolata"/>
                <a:cs typeface="Inconsolata"/>
                <a:sym typeface="Inconsolata"/>
              </a:rPr>
              <a:t>3</a:t>
            </a:r>
            <a:endParaRPr sz="2071">
              <a:solidFill>
                <a:schemeClr val="dk1"/>
              </a:solidFill>
              <a:latin typeface="Calibri"/>
              <a:ea typeface="Calibri"/>
              <a:cs typeface="Calibri"/>
              <a:sym typeface="Calibri"/>
            </a:endParaRPr>
          </a:p>
        </p:txBody>
      </p:sp>
      <p:sp>
        <p:nvSpPr>
          <p:cNvPr id="174" name="Google Shape;174;p6"/>
          <p:cNvSpPr/>
          <p:nvPr/>
        </p:nvSpPr>
        <p:spPr>
          <a:xfrm>
            <a:off x="1925479" y="5655945"/>
            <a:ext cx="2191226" cy="273844"/>
          </a:xfrm>
          <a:prstGeom prst="rect">
            <a:avLst/>
          </a:prstGeom>
          <a:noFill/>
          <a:ln>
            <a:noFill/>
          </a:ln>
        </p:spPr>
        <p:txBody>
          <a:bodyPr spcFirstLastPara="1" wrap="square" lIns="91425" tIns="45700" rIns="91425" bIns="45700" anchor="t" anchorCtr="0">
            <a:noAutofit/>
          </a:bodyPr>
          <a:lstStyle/>
          <a:p>
            <a:pPr marL="0" marR="0" lvl="0" indent="0" algn="l" rtl="0">
              <a:lnSpc>
                <a:spcPct val="125043"/>
              </a:lnSpc>
              <a:spcBef>
                <a:spcPts val="0"/>
              </a:spcBef>
              <a:spcAft>
                <a:spcPts val="0"/>
              </a:spcAft>
              <a:buClr>
                <a:srgbClr val="FF726D"/>
              </a:buClr>
              <a:buSzPts val="1725"/>
              <a:buFont typeface="Inconsolata"/>
              <a:buNone/>
            </a:pPr>
            <a:r>
              <a:rPr lang="en-US" sz="1725" b="1">
                <a:solidFill>
                  <a:srgbClr val="FF726D"/>
                </a:solidFill>
                <a:latin typeface="Inconsolata"/>
                <a:ea typeface="Inconsolata"/>
                <a:cs typeface="Inconsolata"/>
                <a:sym typeface="Inconsolata"/>
              </a:rPr>
              <a:t>Comparative Analysis</a:t>
            </a:r>
            <a:endParaRPr sz="1725">
              <a:solidFill>
                <a:schemeClr val="dk1"/>
              </a:solidFill>
              <a:latin typeface="Calibri"/>
              <a:ea typeface="Calibri"/>
              <a:cs typeface="Calibri"/>
              <a:sym typeface="Calibri"/>
            </a:endParaRPr>
          </a:p>
        </p:txBody>
      </p:sp>
      <p:sp>
        <p:nvSpPr>
          <p:cNvPr id="175" name="Google Shape;175;p6"/>
          <p:cNvSpPr/>
          <p:nvPr/>
        </p:nvSpPr>
        <p:spPr>
          <a:xfrm>
            <a:off x="1925479" y="6034921"/>
            <a:ext cx="8348901" cy="560784"/>
          </a:xfrm>
          <a:prstGeom prst="rect">
            <a:avLst/>
          </a:prstGeom>
          <a:noFill/>
          <a:ln>
            <a:noFill/>
          </a:ln>
        </p:spPr>
        <p:txBody>
          <a:bodyPr spcFirstLastPara="1" wrap="square" lIns="91425" tIns="45700" rIns="91425" bIns="45700" anchor="t" anchorCtr="0">
            <a:noAutofit/>
          </a:bodyPr>
          <a:lstStyle/>
          <a:p>
            <a:pPr marL="0" marR="0" lvl="0" indent="0" algn="l" rtl="0">
              <a:lnSpc>
                <a:spcPct val="160072"/>
              </a:lnSpc>
              <a:spcBef>
                <a:spcPts val="0"/>
              </a:spcBef>
              <a:spcAft>
                <a:spcPts val="0"/>
              </a:spcAft>
              <a:buClr>
                <a:srgbClr val="DAD1E6"/>
              </a:buClr>
              <a:buSzPts val="1380"/>
              <a:buFont typeface="Fira Sans"/>
              <a:buNone/>
            </a:pPr>
            <a:r>
              <a:rPr lang="en-US" sz="1380">
                <a:solidFill>
                  <a:srgbClr val="DAD1E6"/>
                </a:solidFill>
                <a:latin typeface="Fira Sans"/>
                <a:ea typeface="Fira Sans"/>
                <a:cs typeface="Fira Sans"/>
                <a:sym typeface="Fira Sans"/>
              </a:rPr>
              <a:t>The project conducts a comprehensive analysis of the models' performance, comparing their accuracy, loss, and other key metrics to identify the most effective solution for lung cancer diagnosis.</a:t>
            </a:r>
            <a:endParaRPr sz="138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7"/>
          <p:cNvPicPr preferRelativeResize="0"/>
          <p:nvPr/>
        </p:nvPicPr>
        <p:blipFill rotWithShape="1">
          <a:blip r:embed="rId3">
            <a:alphaModFix/>
          </a:blip>
          <a:srcRect/>
          <a:stretch/>
        </p:blipFill>
        <p:spPr>
          <a:xfrm>
            <a:off x="1475542" y="3364350"/>
            <a:ext cx="11679315" cy="3011737"/>
          </a:xfrm>
          <a:prstGeom prst="rect">
            <a:avLst/>
          </a:prstGeom>
          <a:noFill/>
          <a:ln>
            <a:noFill/>
          </a:ln>
        </p:spPr>
      </p:pic>
      <p:sp>
        <p:nvSpPr>
          <p:cNvPr id="181" name="Google Shape;181;p7"/>
          <p:cNvSpPr txBox="1"/>
          <p:nvPr/>
        </p:nvSpPr>
        <p:spPr>
          <a:xfrm>
            <a:off x="1952368" y="593124"/>
            <a:ext cx="929228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rgbClr val="FF0000"/>
                </a:solidFill>
                <a:latin typeface="Calibri"/>
                <a:ea typeface="Calibri"/>
                <a:cs typeface="Calibri"/>
                <a:sym typeface="Calibri"/>
              </a:rPr>
              <a:t>ctscan Dataset of Lung Cancer having 4 Classes with labels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p:nvPr/>
        </p:nvSpPr>
        <p:spPr>
          <a:xfrm>
            <a:off x="988541" y="778476"/>
            <a:ext cx="13456508" cy="52322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rgbClr val="FF0000"/>
                </a:solidFill>
                <a:latin typeface="Calibri"/>
                <a:ea typeface="Calibri"/>
                <a:cs typeface="Calibri"/>
                <a:sym typeface="Calibri"/>
              </a:rPr>
              <a:t>What I am Doing in this project:</a:t>
            </a:r>
            <a:r>
              <a:rPr lang="en-US" sz="4000">
                <a:solidFill>
                  <a:srgbClr val="FF0000"/>
                </a:solidFill>
                <a:latin typeface="Calibri"/>
                <a:ea typeface="Calibri"/>
                <a:cs typeface="Calibri"/>
                <a:sym typeface="Calibri"/>
              </a:rPr>
              <a:t>🔍</a:t>
            </a:r>
            <a:endParaRPr/>
          </a:p>
          <a:p>
            <a:pPr marL="0" marR="0" lvl="0" indent="0" algn="l" rtl="0">
              <a:spcBef>
                <a:spcPts val="0"/>
              </a:spcBef>
              <a:spcAft>
                <a:spcPts val="0"/>
              </a:spcAft>
              <a:buNone/>
            </a:pPr>
            <a:endParaRPr sz="2800">
              <a:solidFill>
                <a:srgbClr val="FF0000"/>
              </a:solidFill>
              <a:latin typeface="Calibri"/>
              <a:ea typeface="Calibri"/>
              <a:cs typeface="Calibri"/>
              <a:sym typeface="Calibri"/>
            </a:endParaRPr>
          </a:p>
          <a:p>
            <a:pPr marL="457200" marR="0" lvl="0" indent="-457200" algn="l"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Build Model Architecture</a:t>
            </a:r>
            <a:endParaRPr/>
          </a:p>
          <a:p>
            <a:pPr marL="457200" marR="0" lvl="0" indent="-457200" algn="l"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Apply Almost 5 to 6 Models(ResNet50,VGG16,ResNet101, VGG19, DenseNet201, EfficientNetB4, MobileNetV2) using Transfer Learning🧠</a:t>
            </a:r>
            <a:endParaRPr/>
          </a:p>
          <a:p>
            <a:pPr marL="457200" marR="0" lvl="0" indent="-457200" algn="l"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Select 3 Most Promising Models 🌟</a:t>
            </a:r>
            <a:endParaRPr/>
          </a:p>
          <a:p>
            <a:pPr marL="457200" marR="0" lvl="0" indent="-457200" algn="l"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Fine Tuning These Models to Increase Accuracy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9"/>
          <p:cNvPicPr preferRelativeResize="0"/>
          <p:nvPr/>
        </p:nvPicPr>
        <p:blipFill rotWithShape="1">
          <a:blip r:embed="rId3">
            <a:alphaModFix/>
          </a:blip>
          <a:srcRect/>
          <a:stretch/>
        </p:blipFill>
        <p:spPr>
          <a:xfrm>
            <a:off x="815591" y="1561182"/>
            <a:ext cx="7366835" cy="3035985"/>
          </a:xfrm>
          <a:prstGeom prst="rect">
            <a:avLst/>
          </a:prstGeom>
          <a:noFill/>
          <a:ln>
            <a:noFill/>
          </a:ln>
        </p:spPr>
      </p:pic>
      <p:pic>
        <p:nvPicPr>
          <p:cNvPr id="192" name="Google Shape;192;p9"/>
          <p:cNvPicPr preferRelativeResize="0"/>
          <p:nvPr/>
        </p:nvPicPr>
        <p:blipFill rotWithShape="1">
          <a:blip r:embed="rId4">
            <a:alphaModFix/>
          </a:blip>
          <a:srcRect/>
          <a:stretch/>
        </p:blipFill>
        <p:spPr>
          <a:xfrm rot="719113">
            <a:off x="491163" y="4943363"/>
            <a:ext cx="3866846" cy="2433678"/>
          </a:xfrm>
          <a:prstGeom prst="rect">
            <a:avLst/>
          </a:prstGeom>
          <a:noFill/>
          <a:ln>
            <a:noFill/>
          </a:ln>
        </p:spPr>
      </p:pic>
      <p:sp>
        <p:nvSpPr>
          <p:cNvPr id="193" name="Google Shape;193;p9"/>
          <p:cNvSpPr txBox="1"/>
          <p:nvPr/>
        </p:nvSpPr>
        <p:spPr>
          <a:xfrm>
            <a:off x="605482" y="429112"/>
            <a:ext cx="1050324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rgbClr val="FF0000"/>
                </a:solidFill>
                <a:latin typeface="Calibri"/>
                <a:ea typeface="Calibri"/>
                <a:cs typeface="Calibri"/>
                <a:sym typeface="Calibri"/>
              </a:rPr>
              <a:t>Exploratory Data Analysis</a:t>
            </a:r>
            <a:endParaRPr/>
          </a:p>
        </p:txBody>
      </p:sp>
      <p:pic>
        <p:nvPicPr>
          <p:cNvPr id="194" name="Google Shape;194;p9"/>
          <p:cNvPicPr preferRelativeResize="0"/>
          <p:nvPr/>
        </p:nvPicPr>
        <p:blipFill rotWithShape="1">
          <a:blip r:embed="rId5">
            <a:alphaModFix/>
          </a:blip>
          <a:srcRect/>
          <a:stretch/>
        </p:blipFill>
        <p:spPr>
          <a:xfrm>
            <a:off x="8773297" y="1224395"/>
            <a:ext cx="5041512" cy="1602829"/>
          </a:xfrm>
          <a:prstGeom prst="rect">
            <a:avLst/>
          </a:prstGeom>
          <a:noFill/>
          <a:ln>
            <a:noFill/>
          </a:ln>
        </p:spPr>
      </p:pic>
      <p:pic>
        <p:nvPicPr>
          <p:cNvPr id="195" name="Google Shape;195;p9"/>
          <p:cNvPicPr preferRelativeResize="0"/>
          <p:nvPr/>
        </p:nvPicPr>
        <p:blipFill rotWithShape="1">
          <a:blip r:embed="rId6">
            <a:alphaModFix/>
          </a:blip>
          <a:srcRect/>
          <a:stretch/>
        </p:blipFill>
        <p:spPr>
          <a:xfrm rot="1080604">
            <a:off x="9303578" y="3291396"/>
            <a:ext cx="4482048" cy="1741227"/>
          </a:xfrm>
          <a:prstGeom prst="rect">
            <a:avLst/>
          </a:prstGeom>
          <a:noFill/>
          <a:ln>
            <a:noFill/>
          </a:ln>
        </p:spPr>
      </p:pic>
      <p:pic>
        <p:nvPicPr>
          <p:cNvPr id="196" name="Google Shape;196;p9"/>
          <p:cNvPicPr preferRelativeResize="0"/>
          <p:nvPr/>
        </p:nvPicPr>
        <p:blipFill rotWithShape="1">
          <a:blip r:embed="rId7">
            <a:alphaModFix/>
          </a:blip>
          <a:srcRect/>
          <a:stretch/>
        </p:blipFill>
        <p:spPr>
          <a:xfrm rot="-1582740">
            <a:off x="4520883" y="5441374"/>
            <a:ext cx="5741340" cy="1443971"/>
          </a:xfrm>
          <a:prstGeom prst="rect">
            <a:avLst/>
          </a:prstGeom>
          <a:noFill/>
          <a:ln>
            <a:noFill/>
          </a:ln>
        </p:spPr>
      </p:pic>
      <p:pic>
        <p:nvPicPr>
          <p:cNvPr id="197" name="Google Shape;197;p9"/>
          <p:cNvPicPr preferRelativeResize="0"/>
          <p:nvPr/>
        </p:nvPicPr>
        <p:blipFill rotWithShape="1">
          <a:blip r:embed="rId8">
            <a:alphaModFix/>
          </a:blip>
          <a:srcRect/>
          <a:stretch/>
        </p:blipFill>
        <p:spPr>
          <a:xfrm rot="-309784">
            <a:off x="9142456" y="5700745"/>
            <a:ext cx="4541865" cy="163265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1090</Words>
  <Application>Microsoft Office PowerPoint</Application>
  <PresentationFormat>Custom</PresentationFormat>
  <Paragraphs>96</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Arimo</vt:lpstr>
      <vt:lpstr>Inconsolata</vt:lpstr>
      <vt:lpstr>Arial</vt:lpstr>
      <vt:lpstr>Courier New</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Sawaira</cp:lastModifiedBy>
  <cp:revision>2</cp:revision>
  <dcterms:created xsi:type="dcterms:W3CDTF">2024-06-25T03:47:57Z</dcterms:created>
  <dcterms:modified xsi:type="dcterms:W3CDTF">2025-01-09T03:51:10Z</dcterms:modified>
</cp:coreProperties>
</file>